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45.jpg" ContentType="image/jpg"/>
  <Override PartName="/ppt/media/image146.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59"/>
  </p:notesMasterIdLst>
  <p:sldIdLst>
    <p:sldId id="300" r:id="rId2"/>
    <p:sldId id="307" r:id="rId3"/>
    <p:sldId id="257" r:id="rId4"/>
    <p:sldId id="258" r:id="rId5"/>
    <p:sldId id="259" r:id="rId6"/>
    <p:sldId id="302" r:id="rId7"/>
    <p:sldId id="301" r:id="rId8"/>
    <p:sldId id="303" r:id="rId9"/>
    <p:sldId id="304" r:id="rId10"/>
    <p:sldId id="305" r:id="rId11"/>
    <p:sldId id="306" r:id="rId12"/>
    <p:sldId id="260" r:id="rId13"/>
    <p:sldId id="261" r:id="rId14"/>
    <p:sldId id="262" r:id="rId15"/>
    <p:sldId id="263" r:id="rId16"/>
    <p:sldId id="308" r:id="rId17"/>
    <p:sldId id="265" r:id="rId18"/>
    <p:sldId id="266" r:id="rId19"/>
    <p:sldId id="270" r:id="rId20"/>
    <p:sldId id="271" r:id="rId21"/>
    <p:sldId id="280" r:id="rId22"/>
    <p:sldId id="281" r:id="rId23"/>
    <p:sldId id="335" r:id="rId24"/>
    <p:sldId id="310" r:id="rId25"/>
    <p:sldId id="336" r:id="rId26"/>
    <p:sldId id="309" r:id="rId27"/>
    <p:sldId id="313" r:id="rId28"/>
    <p:sldId id="326" r:id="rId29"/>
    <p:sldId id="327" r:id="rId30"/>
    <p:sldId id="323" r:id="rId31"/>
    <p:sldId id="328" r:id="rId32"/>
    <p:sldId id="314" r:id="rId33"/>
    <p:sldId id="315" r:id="rId34"/>
    <p:sldId id="316" r:id="rId35"/>
    <p:sldId id="317" r:id="rId36"/>
    <p:sldId id="318" r:id="rId37"/>
    <p:sldId id="319" r:id="rId38"/>
    <p:sldId id="320" r:id="rId39"/>
    <p:sldId id="321" r:id="rId40"/>
    <p:sldId id="322" r:id="rId41"/>
    <p:sldId id="329" r:id="rId42"/>
    <p:sldId id="330" r:id="rId43"/>
    <p:sldId id="331" r:id="rId44"/>
    <p:sldId id="332" r:id="rId45"/>
    <p:sldId id="324" r:id="rId46"/>
    <p:sldId id="333" r:id="rId47"/>
    <p:sldId id="325" r:id="rId48"/>
    <p:sldId id="334" r:id="rId49"/>
    <p:sldId id="339" r:id="rId50"/>
    <p:sldId id="341" r:id="rId51"/>
    <p:sldId id="342" r:id="rId52"/>
    <p:sldId id="343" r:id="rId53"/>
    <p:sldId id="346" r:id="rId54"/>
    <p:sldId id="282" r:id="rId55"/>
    <p:sldId id="311" r:id="rId56"/>
    <p:sldId id="345" r:id="rId57"/>
    <p:sldId id="299" r:id="rId58"/>
  </p:sldIdLst>
  <p:sldSz cx="12192000" cy="6858000"/>
  <p:notesSz cx="12192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1" d="100"/>
          <a:sy n="91" d="100"/>
        </p:scale>
        <p:origin x="-1314" y="-52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81E1B75F-FE80-493D-8C96-B3ADFA9653ED}" type="datetimeFigureOut">
              <a:rPr lang="uk-UA" smtClean="0"/>
              <a:t>23.05.2022</a:t>
            </a:fld>
            <a:endParaRPr lang="uk-UA"/>
          </a:p>
        </p:txBody>
      </p:sp>
      <p:sp>
        <p:nvSpPr>
          <p:cNvPr id="4" name="Образ слайда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1219200" y="3257550"/>
            <a:ext cx="9753600" cy="30861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B5677D5B-6833-4C6F-8F41-0B7028FA5B91}" type="slidenum">
              <a:rPr lang="uk-UA" smtClean="0"/>
              <a:t>‹#›</a:t>
            </a:fld>
            <a:endParaRPr lang="uk-UA"/>
          </a:p>
        </p:txBody>
      </p:sp>
    </p:spTree>
    <p:extLst>
      <p:ext uri="{BB962C8B-B14F-4D97-AF65-F5344CB8AC3E}">
        <p14:creationId xmlns:p14="http://schemas.microsoft.com/office/powerpoint/2010/main" val="2965499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B5677D5B-6833-4C6F-8F41-0B7028FA5B91}" type="slidenum">
              <a:rPr lang="uk-UA" smtClean="0"/>
              <a:t>32</a:t>
            </a:fld>
            <a:endParaRPr lang="uk-UA"/>
          </a:p>
        </p:txBody>
      </p:sp>
    </p:spTree>
    <p:extLst>
      <p:ext uri="{BB962C8B-B14F-4D97-AF65-F5344CB8AC3E}">
        <p14:creationId xmlns:p14="http://schemas.microsoft.com/office/powerpoint/2010/main" val="3660234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rgbClr val="57231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rgbClr val="572314"/>
                </a:solidFill>
                <a:latin typeface="Arial"/>
                <a:cs typeface="Arial"/>
              </a:defRPr>
            </a:lvl1pPr>
          </a:lstStyle>
          <a:p>
            <a:endParaRPr/>
          </a:p>
        </p:txBody>
      </p:sp>
      <p:sp>
        <p:nvSpPr>
          <p:cNvPr id="3" name="Holder 3"/>
          <p:cNvSpPr>
            <a:spLocks noGrp="1"/>
          </p:cNvSpPr>
          <p:nvPr>
            <p:ph sz="half" idx="2"/>
          </p:nvPr>
        </p:nvSpPr>
        <p:spPr>
          <a:xfrm>
            <a:off x="1423727" y="1428102"/>
            <a:ext cx="4041775" cy="4518025"/>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rgbClr val="57231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600164"/>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2769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xfrm>
            <a:off x="609600" y="6377940"/>
            <a:ext cx="2804160" cy="276999"/>
          </a:xfrm>
        </p:spPr>
        <p:txBody>
          <a:bodyPr/>
          <a:lstStyle/>
          <a:p>
            <a:fld id="{2500DCDE-5356-4860-B94C-BC307634F608}" type="datetimeFigureOut">
              <a:rPr lang="ru-RU" smtClean="0"/>
              <a:t>23.05.2022</a:t>
            </a:fld>
            <a:endParaRPr lang="ru-RU"/>
          </a:p>
        </p:txBody>
      </p:sp>
      <p:sp>
        <p:nvSpPr>
          <p:cNvPr id="5" name="Нижний колонтитул 4"/>
          <p:cNvSpPr>
            <a:spLocks noGrp="1"/>
          </p:cNvSpPr>
          <p:nvPr>
            <p:ph type="ftr" sz="quarter" idx="11"/>
          </p:nvPr>
        </p:nvSpPr>
        <p:spPr>
          <a:xfrm>
            <a:off x="4145280" y="6377940"/>
            <a:ext cx="3901440" cy="276999"/>
          </a:xfrm>
        </p:spPr>
        <p:txBody>
          <a:bodyPr/>
          <a:lstStyle/>
          <a:p>
            <a:endParaRPr lang="ru-RU"/>
          </a:p>
        </p:txBody>
      </p:sp>
      <p:sp>
        <p:nvSpPr>
          <p:cNvPr id="6" name="Номер слайда 5"/>
          <p:cNvSpPr>
            <a:spLocks noGrp="1"/>
          </p:cNvSpPr>
          <p:nvPr>
            <p:ph type="sldNum" sz="quarter" idx="12"/>
          </p:nvPr>
        </p:nvSpPr>
        <p:spPr>
          <a:xfrm>
            <a:off x="8778240" y="6377940"/>
            <a:ext cx="2804160" cy="276999"/>
          </a:xfrm>
        </p:spPr>
        <p:txBody>
          <a:bodyPr/>
          <a:lstStyle/>
          <a:p>
            <a:fld id="{C21F2B9F-5E90-4B85-B597-94C7451EA494}" type="slidenum">
              <a:rPr lang="ru-RU" smtClean="0"/>
              <a:t>‹#›</a:t>
            </a:fld>
            <a:endParaRPr lang="ru-RU"/>
          </a:p>
        </p:txBody>
      </p:sp>
    </p:spTree>
    <p:extLst>
      <p:ext uri="{BB962C8B-B14F-4D97-AF65-F5344CB8AC3E}">
        <p14:creationId xmlns:p14="http://schemas.microsoft.com/office/powerpoint/2010/main" val="4169783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prstGeom prst="rect">
            <a:avLst/>
          </a:prstGeom>
          <a:blipFill>
            <a:blip r:embed="rId8" cstate="print"/>
            <a:stretch>
              <a:fillRect/>
            </a:stretch>
          </a:blipFill>
        </p:spPr>
        <p:txBody>
          <a:bodyPr wrap="square" lIns="0" tIns="0" rIns="0" bIns="0" rtlCol="0"/>
          <a:lstStyle/>
          <a:p>
            <a:endParaRPr/>
          </a:p>
        </p:txBody>
      </p:sp>
      <p:sp>
        <p:nvSpPr>
          <p:cNvPr id="17" name="bg object 17"/>
          <p:cNvSpPr/>
          <p:nvPr/>
        </p:nvSpPr>
        <p:spPr>
          <a:xfrm>
            <a:off x="4063" y="3810"/>
            <a:ext cx="1093470" cy="819150"/>
          </a:xfrm>
          <a:custGeom>
            <a:avLst/>
            <a:gdLst/>
            <a:ahLst/>
            <a:cxnLst/>
            <a:rect l="l" t="t" r="r" b="b"/>
            <a:pathLst>
              <a:path w="1093470" h="819150">
                <a:moveTo>
                  <a:pt x="1093216" y="0"/>
                </a:moveTo>
                <a:lnTo>
                  <a:pt x="507" y="0"/>
                </a:lnTo>
                <a:lnTo>
                  <a:pt x="0" y="819150"/>
                </a:lnTo>
                <a:lnTo>
                  <a:pt x="55045" y="818147"/>
                </a:lnTo>
                <a:lnTo>
                  <a:pt x="108891" y="815171"/>
                </a:lnTo>
                <a:lnTo>
                  <a:pt x="161981" y="810268"/>
                </a:lnTo>
                <a:lnTo>
                  <a:pt x="214254" y="803485"/>
                </a:lnTo>
                <a:lnTo>
                  <a:pt x="265647" y="794869"/>
                </a:lnTo>
                <a:lnTo>
                  <a:pt x="316098" y="784467"/>
                </a:lnTo>
                <a:lnTo>
                  <a:pt x="365543" y="772326"/>
                </a:lnTo>
                <a:lnTo>
                  <a:pt x="413921" y="758493"/>
                </a:lnTo>
                <a:lnTo>
                  <a:pt x="461168" y="743015"/>
                </a:lnTo>
                <a:lnTo>
                  <a:pt x="507222" y="725938"/>
                </a:lnTo>
                <a:lnTo>
                  <a:pt x="552021" y="707310"/>
                </a:lnTo>
                <a:lnTo>
                  <a:pt x="595501" y="687178"/>
                </a:lnTo>
                <a:lnTo>
                  <a:pt x="637600" y="665588"/>
                </a:lnTo>
                <a:lnTo>
                  <a:pt x="678256" y="642588"/>
                </a:lnTo>
                <a:lnTo>
                  <a:pt x="717406" y="618224"/>
                </a:lnTo>
                <a:lnTo>
                  <a:pt x="754988" y="592544"/>
                </a:lnTo>
                <a:lnTo>
                  <a:pt x="790938" y="565593"/>
                </a:lnTo>
                <a:lnTo>
                  <a:pt x="825194" y="537420"/>
                </a:lnTo>
                <a:lnTo>
                  <a:pt x="857694" y="508071"/>
                </a:lnTo>
                <a:lnTo>
                  <a:pt x="888375" y="477593"/>
                </a:lnTo>
                <a:lnTo>
                  <a:pt x="917175" y="446033"/>
                </a:lnTo>
                <a:lnTo>
                  <a:pt x="944030" y="413438"/>
                </a:lnTo>
                <a:lnTo>
                  <a:pt x="968878" y="379855"/>
                </a:lnTo>
                <a:lnTo>
                  <a:pt x="991657" y="345330"/>
                </a:lnTo>
                <a:lnTo>
                  <a:pt x="1012304" y="309912"/>
                </a:lnTo>
                <a:lnTo>
                  <a:pt x="1030757" y="273646"/>
                </a:lnTo>
                <a:lnTo>
                  <a:pt x="1046952" y="236579"/>
                </a:lnTo>
                <a:lnTo>
                  <a:pt x="1060827" y="198759"/>
                </a:lnTo>
                <a:lnTo>
                  <a:pt x="1072320" y="160233"/>
                </a:lnTo>
                <a:lnTo>
                  <a:pt x="1081368" y="121046"/>
                </a:lnTo>
                <a:lnTo>
                  <a:pt x="1087908" y="81248"/>
                </a:lnTo>
                <a:lnTo>
                  <a:pt x="1091878" y="40883"/>
                </a:lnTo>
                <a:lnTo>
                  <a:pt x="1093216" y="0"/>
                </a:lnTo>
                <a:close/>
              </a:path>
            </a:pathLst>
          </a:custGeom>
          <a:solidFill>
            <a:srgbClr val="FEFAF4">
              <a:alpha val="32940"/>
            </a:srgbClr>
          </a:solidFill>
        </p:spPr>
        <p:txBody>
          <a:bodyPr wrap="square" lIns="0" tIns="0" rIns="0" bIns="0" rtlCol="0"/>
          <a:lstStyle/>
          <a:p>
            <a:endParaRPr/>
          </a:p>
        </p:txBody>
      </p:sp>
      <p:sp>
        <p:nvSpPr>
          <p:cNvPr id="18" name="bg object 18"/>
          <p:cNvSpPr/>
          <p:nvPr/>
        </p:nvSpPr>
        <p:spPr>
          <a:xfrm>
            <a:off x="4063" y="3810"/>
            <a:ext cx="1093470" cy="819150"/>
          </a:xfrm>
          <a:custGeom>
            <a:avLst/>
            <a:gdLst/>
            <a:ahLst/>
            <a:cxnLst/>
            <a:rect l="l" t="t" r="r" b="b"/>
            <a:pathLst>
              <a:path w="1093470" h="819150">
                <a:moveTo>
                  <a:pt x="1093216" y="0"/>
                </a:moveTo>
                <a:lnTo>
                  <a:pt x="1091878" y="40883"/>
                </a:lnTo>
                <a:lnTo>
                  <a:pt x="1087908" y="81248"/>
                </a:lnTo>
                <a:lnTo>
                  <a:pt x="1081368" y="121046"/>
                </a:lnTo>
                <a:lnTo>
                  <a:pt x="1072320" y="160233"/>
                </a:lnTo>
                <a:lnTo>
                  <a:pt x="1060827" y="198759"/>
                </a:lnTo>
                <a:lnTo>
                  <a:pt x="1046952" y="236579"/>
                </a:lnTo>
                <a:lnTo>
                  <a:pt x="1030757" y="273646"/>
                </a:lnTo>
                <a:lnTo>
                  <a:pt x="1012304" y="309912"/>
                </a:lnTo>
                <a:lnTo>
                  <a:pt x="991657" y="345330"/>
                </a:lnTo>
                <a:lnTo>
                  <a:pt x="968878" y="379855"/>
                </a:lnTo>
                <a:lnTo>
                  <a:pt x="944030" y="413438"/>
                </a:lnTo>
                <a:lnTo>
                  <a:pt x="917175" y="446033"/>
                </a:lnTo>
                <a:lnTo>
                  <a:pt x="888375" y="477593"/>
                </a:lnTo>
                <a:lnTo>
                  <a:pt x="857694" y="508071"/>
                </a:lnTo>
                <a:lnTo>
                  <a:pt x="825194" y="537420"/>
                </a:lnTo>
                <a:lnTo>
                  <a:pt x="790938" y="565593"/>
                </a:lnTo>
                <a:lnTo>
                  <a:pt x="754988" y="592544"/>
                </a:lnTo>
                <a:lnTo>
                  <a:pt x="717406" y="618224"/>
                </a:lnTo>
                <a:lnTo>
                  <a:pt x="678256" y="642588"/>
                </a:lnTo>
                <a:lnTo>
                  <a:pt x="637600" y="665588"/>
                </a:lnTo>
                <a:lnTo>
                  <a:pt x="595501" y="687178"/>
                </a:lnTo>
                <a:lnTo>
                  <a:pt x="552021" y="707310"/>
                </a:lnTo>
                <a:lnTo>
                  <a:pt x="507222" y="725938"/>
                </a:lnTo>
                <a:lnTo>
                  <a:pt x="461168" y="743015"/>
                </a:lnTo>
                <a:lnTo>
                  <a:pt x="413921" y="758493"/>
                </a:lnTo>
                <a:lnTo>
                  <a:pt x="365543" y="772326"/>
                </a:lnTo>
                <a:lnTo>
                  <a:pt x="316098" y="784467"/>
                </a:lnTo>
                <a:lnTo>
                  <a:pt x="265647" y="794869"/>
                </a:lnTo>
                <a:lnTo>
                  <a:pt x="214254" y="803485"/>
                </a:lnTo>
                <a:lnTo>
                  <a:pt x="161981" y="810268"/>
                </a:lnTo>
                <a:lnTo>
                  <a:pt x="108891" y="815171"/>
                </a:lnTo>
                <a:lnTo>
                  <a:pt x="55045" y="818147"/>
                </a:lnTo>
                <a:lnTo>
                  <a:pt x="507" y="819150"/>
                </a:lnTo>
                <a:lnTo>
                  <a:pt x="0" y="819150"/>
                </a:lnTo>
                <a:lnTo>
                  <a:pt x="507" y="0"/>
                </a:lnTo>
                <a:lnTo>
                  <a:pt x="1093216" y="0"/>
                </a:lnTo>
                <a:close/>
              </a:path>
            </a:pathLst>
          </a:custGeom>
          <a:ln w="3175">
            <a:solidFill>
              <a:srgbClr val="D2C39E"/>
            </a:solidFill>
          </a:ln>
        </p:spPr>
        <p:txBody>
          <a:bodyPr wrap="square" lIns="0" tIns="0" rIns="0" bIns="0" rtlCol="0"/>
          <a:lstStyle/>
          <a:p>
            <a:endParaRPr/>
          </a:p>
        </p:txBody>
      </p:sp>
      <p:sp>
        <p:nvSpPr>
          <p:cNvPr id="19" name="bg object 19"/>
          <p:cNvSpPr/>
          <p:nvPr/>
        </p:nvSpPr>
        <p:spPr>
          <a:xfrm>
            <a:off x="184403" y="6095"/>
            <a:ext cx="2351532" cy="1784603"/>
          </a:xfrm>
          <a:prstGeom prst="rect">
            <a:avLst/>
          </a:prstGeom>
          <a:blipFill>
            <a:blip r:embed="rId9" cstate="print"/>
            <a:stretch>
              <a:fillRect/>
            </a:stretch>
          </a:blipFill>
        </p:spPr>
        <p:txBody>
          <a:bodyPr wrap="square" lIns="0" tIns="0" rIns="0" bIns="0" rtlCol="0"/>
          <a:lstStyle/>
          <a:p>
            <a:endParaRPr/>
          </a:p>
        </p:txBody>
      </p:sp>
      <p:sp>
        <p:nvSpPr>
          <p:cNvPr id="20" name="bg object 20"/>
          <p:cNvSpPr/>
          <p:nvPr/>
        </p:nvSpPr>
        <p:spPr>
          <a:xfrm>
            <a:off x="225552" y="21335"/>
            <a:ext cx="2269490" cy="1702435"/>
          </a:xfrm>
          <a:custGeom>
            <a:avLst/>
            <a:gdLst/>
            <a:ahLst/>
            <a:cxnLst/>
            <a:rect l="l" t="t" r="r" b="b"/>
            <a:pathLst>
              <a:path w="2269490" h="1702435">
                <a:moveTo>
                  <a:pt x="0" y="851154"/>
                </a:moveTo>
                <a:lnTo>
                  <a:pt x="1308" y="809914"/>
                </a:lnTo>
                <a:lnTo>
                  <a:pt x="5193" y="769182"/>
                </a:lnTo>
                <a:lnTo>
                  <a:pt x="11597" y="729001"/>
                </a:lnTo>
                <a:lnTo>
                  <a:pt x="20458" y="689415"/>
                </a:lnTo>
                <a:lnTo>
                  <a:pt x="31719" y="650469"/>
                </a:lnTo>
                <a:lnTo>
                  <a:pt x="45319" y="612209"/>
                </a:lnTo>
                <a:lnTo>
                  <a:pt x="61199" y="574678"/>
                </a:lnTo>
                <a:lnTo>
                  <a:pt x="79299" y="537921"/>
                </a:lnTo>
                <a:lnTo>
                  <a:pt x="99561" y="501983"/>
                </a:lnTo>
                <a:lnTo>
                  <a:pt x="121924" y="466907"/>
                </a:lnTo>
                <a:lnTo>
                  <a:pt x="146330" y="432740"/>
                </a:lnTo>
                <a:lnTo>
                  <a:pt x="172718" y="399525"/>
                </a:lnTo>
                <a:lnTo>
                  <a:pt x="201030" y="367307"/>
                </a:lnTo>
                <a:lnTo>
                  <a:pt x="231206" y="336131"/>
                </a:lnTo>
                <a:lnTo>
                  <a:pt x="263186" y="306041"/>
                </a:lnTo>
                <a:lnTo>
                  <a:pt x="296911" y="277081"/>
                </a:lnTo>
                <a:lnTo>
                  <a:pt x="332322" y="249297"/>
                </a:lnTo>
                <a:lnTo>
                  <a:pt x="369359" y="222733"/>
                </a:lnTo>
                <a:lnTo>
                  <a:pt x="407963" y="197434"/>
                </a:lnTo>
                <a:lnTo>
                  <a:pt x="448074" y="173443"/>
                </a:lnTo>
                <a:lnTo>
                  <a:pt x="489633" y="150806"/>
                </a:lnTo>
                <a:lnTo>
                  <a:pt x="532581" y="129568"/>
                </a:lnTo>
                <a:lnTo>
                  <a:pt x="576858" y="109772"/>
                </a:lnTo>
                <a:lnTo>
                  <a:pt x="622404" y="91464"/>
                </a:lnTo>
                <a:lnTo>
                  <a:pt x="669160" y="74687"/>
                </a:lnTo>
                <a:lnTo>
                  <a:pt x="717067" y="59488"/>
                </a:lnTo>
                <a:lnTo>
                  <a:pt x="766066" y="45909"/>
                </a:lnTo>
                <a:lnTo>
                  <a:pt x="816096" y="33997"/>
                </a:lnTo>
                <a:lnTo>
                  <a:pt x="867098" y="23794"/>
                </a:lnTo>
                <a:lnTo>
                  <a:pt x="919014" y="15347"/>
                </a:lnTo>
                <a:lnTo>
                  <a:pt x="971783" y="8699"/>
                </a:lnTo>
                <a:lnTo>
                  <a:pt x="1025346" y="3896"/>
                </a:lnTo>
                <a:lnTo>
                  <a:pt x="1079644" y="981"/>
                </a:lnTo>
                <a:lnTo>
                  <a:pt x="1134618" y="0"/>
                </a:lnTo>
                <a:lnTo>
                  <a:pt x="1189591" y="981"/>
                </a:lnTo>
                <a:lnTo>
                  <a:pt x="1243889" y="3896"/>
                </a:lnTo>
                <a:lnTo>
                  <a:pt x="1297452" y="8699"/>
                </a:lnTo>
                <a:lnTo>
                  <a:pt x="1350221" y="15347"/>
                </a:lnTo>
                <a:lnTo>
                  <a:pt x="1402137" y="23794"/>
                </a:lnTo>
                <a:lnTo>
                  <a:pt x="1453139" y="33997"/>
                </a:lnTo>
                <a:lnTo>
                  <a:pt x="1503169" y="45909"/>
                </a:lnTo>
                <a:lnTo>
                  <a:pt x="1552168" y="59488"/>
                </a:lnTo>
                <a:lnTo>
                  <a:pt x="1600075" y="74687"/>
                </a:lnTo>
                <a:lnTo>
                  <a:pt x="1646831" y="91464"/>
                </a:lnTo>
                <a:lnTo>
                  <a:pt x="1692377" y="109772"/>
                </a:lnTo>
                <a:lnTo>
                  <a:pt x="1736654" y="129568"/>
                </a:lnTo>
                <a:lnTo>
                  <a:pt x="1779602" y="150806"/>
                </a:lnTo>
                <a:lnTo>
                  <a:pt x="1821161" y="173443"/>
                </a:lnTo>
                <a:lnTo>
                  <a:pt x="1861272" y="197434"/>
                </a:lnTo>
                <a:lnTo>
                  <a:pt x="1899876" y="222733"/>
                </a:lnTo>
                <a:lnTo>
                  <a:pt x="1936913" y="249297"/>
                </a:lnTo>
                <a:lnTo>
                  <a:pt x="1972324" y="277081"/>
                </a:lnTo>
                <a:lnTo>
                  <a:pt x="2006049" y="306041"/>
                </a:lnTo>
                <a:lnTo>
                  <a:pt x="2038029" y="336131"/>
                </a:lnTo>
                <a:lnTo>
                  <a:pt x="2068205" y="367307"/>
                </a:lnTo>
                <a:lnTo>
                  <a:pt x="2096517" y="399525"/>
                </a:lnTo>
                <a:lnTo>
                  <a:pt x="2122905" y="432740"/>
                </a:lnTo>
                <a:lnTo>
                  <a:pt x="2147311" y="466907"/>
                </a:lnTo>
                <a:lnTo>
                  <a:pt x="2169674" y="501983"/>
                </a:lnTo>
                <a:lnTo>
                  <a:pt x="2189936" y="537921"/>
                </a:lnTo>
                <a:lnTo>
                  <a:pt x="2208036" y="574678"/>
                </a:lnTo>
                <a:lnTo>
                  <a:pt x="2223916" y="612209"/>
                </a:lnTo>
                <a:lnTo>
                  <a:pt x="2237516" y="650469"/>
                </a:lnTo>
                <a:lnTo>
                  <a:pt x="2248777" y="689415"/>
                </a:lnTo>
                <a:lnTo>
                  <a:pt x="2257638" y="729001"/>
                </a:lnTo>
                <a:lnTo>
                  <a:pt x="2264042" y="769182"/>
                </a:lnTo>
                <a:lnTo>
                  <a:pt x="2267927" y="809914"/>
                </a:lnTo>
                <a:lnTo>
                  <a:pt x="2269236" y="851154"/>
                </a:lnTo>
                <a:lnTo>
                  <a:pt x="2267927" y="892393"/>
                </a:lnTo>
                <a:lnTo>
                  <a:pt x="2264042" y="933125"/>
                </a:lnTo>
                <a:lnTo>
                  <a:pt x="2257638" y="973306"/>
                </a:lnTo>
                <a:lnTo>
                  <a:pt x="2248777" y="1012892"/>
                </a:lnTo>
                <a:lnTo>
                  <a:pt x="2237516" y="1051838"/>
                </a:lnTo>
                <a:lnTo>
                  <a:pt x="2223916" y="1090098"/>
                </a:lnTo>
                <a:lnTo>
                  <a:pt x="2208036" y="1127629"/>
                </a:lnTo>
                <a:lnTo>
                  <a:pt x="2189936" y="1164386"/>
                </a:lnTo>
                <a:lnTo>
                  <a:pt x="2169674" y="1200324"/>
                </a:lnTo>
                <a:lnTo>
                  <a:pt x="2147311" y="1235400"/>
                </a:lnTo>
                <a:lnTo>
                  <a:pt x="2122905" y="1269567"/>
                </a:lnTo>
                <a:lnTo>
                  <a:pt x="2096517" y="1302782"/>
                </a:lnTo>
                <a:lnTo>
                  <a:pt x="2068205" y="1335000"/>
                </a:lnTo>
                <a:lnTo>
                  <a:pt x="2038029" y="1366176"/>
                </a:lnTo>
                <a:lnTo>
                  <a:pt x="2006049" y="1396266"/>
                </a:lnTo>
                <a:lnTo>
                  <a:pt x="1972324" y="1425226"/>
                </a:lnTo>
                <a:lnTo>
                  <a:pt x="1936913" y="1453010"/>
                </a:lnTo>
                <a:lnTo>
                  <a:pt x="1899876" y="1479574"/>
                </a:lnTo>
                <a:lnTo>
                  <a:pt x="1861272" y="1504873"/>
                </a:lnTo>
                <a:lnTo>
                  <a:pt x="1821161" y="1528864"/>
                </a:lnTo>
                <a:lnTo>
                  <a:pt x="1779602" y="1551501"/>
                </a:lnTo>
                <a:lnTo>
                  <a:pt x="1736654" y="1572739"/>
                </a:lnTo>
                <a:lnTo>
                  <a:pt x="1692377" y="1592535"/>
                </a:lnTo>
                <a:lnTo>
                  <a:pt x="1646831" y="1610843"/>
                </a:lnTo>
                <a:lnTo>
                  <a:pt x="1600075" y="1627620"/>
                </a:lnTo>
                <a:lnTo>
                  <a:pt x="1552168" y="1642819"/>
                </a:lnTo>
                <a:lnTo>
                  <a:pt x="1503169" y="1656398"/>
                </a:lnTo>
                <a:lnTo>
                  <a:pt x="1453139" y="1668310"/>
                </a:lnTo>
                <a:lnTo>
                  <a:pt x="1402137" y="1678513"/>
                </a:lnTo>
                <a:lnTo>
                  <a:pt x="1350221" y="1686960"/>
                </a:lnTo>
                <a:lnTo>
                  <a:pt x="1297452" y="1693608"/>
                </a:lnTo>
                <a:lnTo>
                  <a:pt x="1243889" y="1698411"/>
                </a:lnTo>
                <a:lnTo>
                  <a:pt x="1189591" y="1701326"/>
                </a:lnTo>
                <a:lnTo>
                  <a:pt x="1134618" y="1702308"/>
                </a:lnTo>
                <a:lnTo>
                  <a:pt x="1079644" y="1701326"/>
                </a:lnTo>
                <a:lnTo>
                  <a:pt x="1025346" y="1698411"/>
                </a:lnTo>
                <a:lnTo>
                  <a:pt x="971783" y="1693608"/>
                </a:lnTo>
                <a:lnTo>
                  <a:pt x="919014" y="1686960"/>
                </a:lnTo>
                <a:lnTo>
                  <a:pt x="867098" y="1678513"/>
                </a:lnTo>
                <a:lnTo>
                  <a:pt x="816096" y="1668310"/>
                </a:lnTo>
                <a:lnTo>
                  <a:pt x="766066" y="1656398"/>
                </a:lnTo>
                <a:lnTo>
                  <a:pt x="717067" y="1642819"/>
                </a:lnTo>
                <a:lnTo>
                  <a:pt x="669160" y="1627620"/>
                </a:lnTo>
                <a:lnTo>
                  <a:pt x="622404" y="1610843"/>
                </a:lnTo>
                <a:lnTo>
                  <a:pt x="576858" y="1592535"/>
                </a:lnTo>
                <a:lnTo>
                  <a:pt x="532581" y="1572739"/>
                </a:lnTo>
                <a:lnTo>
                  <a:pt x="489633" y="1551501"/>
                </a:lnTo>
                <a:lnTo>
                  <a:pt x="448074" y="1528864"/>
                </a:lnTo>
                <a:lnTo>
                  <a:pt x="407963" y="1504873"/>
                </a:lnTo>
                <a:lnTo>
                  <a:pt x="369359" y="1479574"/>
                </a:lnTo>
                <a:lnTo>
                  <a:pt x="332322" y="1453010"/>
                </a:lnTo>
                <a:lnTo>
                  <a:pt x="296911" y="1425226"/>
                </a:lnTo>
                <a:lnTo>
                  <a:pt x="263186" y="1396266"/>
                </a:lnTo>
                <a:lnTo>
                  <a:pt x="231206" y="1366176"/>
                </a:lnTo>
                <a:lnTo>
                  <a:pt x="201030" y="1335000"/>
                </a:lnTo>
                <a:lnTo>
                  <a:pt x="172718" y="1302782"/>
                </a:lnTo>
                <a:lnTo>
                  <a:pt x="146330" y="1269567"/>
                </a:lnTo>
                <a:lnTo>
                  <a:pt x="121924" y="1235400"/>
                </a:lnTo>
                <a:lnTo>
                  <a:pt x="99561" y="1200324"/>
                </a:lnTo>
                <a:lnTo>
                  <a:pt x="79299" y="1164386"/>
                </a:lnTo>
                <a:lnTo>
                  <a:pt x="61199" y="1127629"/>
                </a:lnTo>
                <a:lnTo>
                  <a:pt x="45319" y="1090098"/>
                </a:lnTo>
                <a:lnTo>
                  <a:pt x="31719" y="1051838"/>
                </a:lnTo>
                <a:lnTo>
                  <a:pt x="20458" y="1012892"/>
                </a:lnTo>
                <a:lnTo>
                  <a:pt x="11597" y="973306"/>
                </a:lnTo>
                <a:lnTo>
                  <a:pt x="5193" y="933125"/>
                </a:lnTo>
                <a:lnTo>
                  <a:pt x="1308" y="892393"/>
                </a:lnTo>
                <a:lnTo>
                  <a:pt x="0" y="851154"/>
                </a:lnTo>
                <a:close/>
              </a:path>
            </a:pathLst>
          </a:custGeom>
          <a:ln w="27432">
            <a:solidFill>
              <a:srgbClr val="FFF6DB"/>
            </a:solidFill>
          </a:ln>
        </p:spPr>
        <p:txBody>
          <a:bodyPr wrap="square" lIns="0" tIns="0" rIns="0" bIns="0" rtlCol="0"/>
          <a:lstStyle/>
          <a:p>
            <a:endParaRPr/>
          </a:p>
        </p:txBody>
      </p:sp>
      <p:sp>
        <p:nvSpPr>
          <p:cNvPr id="21" name="bg object 21"/>
          <p:cNvSpPr/>
          <p:nvPr/>
        </p:nvSpPr>
        <p:spPr>
          <a:xfrm>
            <a:off x="298704" y="966216"/>
            <a:ext cx="1399032" cy="1309115"/>
          </a:xfrm>
          <a:prstGeom prst="rect">
            <a:avLst/>
          </a:prstGeom>
          <a:blipFill>
            <a:blip r:embed="rId10" cstate="print"/>
            <a:stretch>
              <a:fillRect/>
            </a:stretch>
          </a:blipFill>
        </p:spPr>
        <p:txBody>
          <a:bodyPr wrap="square" lIns="0" tIns="0" rIns="0" bIns="0" rtlCol="0"/>
          <a:lstStyle/>
          <a:p>
            <a:endParaRPr/>
          </a:p>
        </p:txBody>
      </p:sp>
      <p:sp>
        <p:nvSpPr>
          <p:cNvPr id="22" name="bg object 22"/>
          <p:cNvSpPr/>
          <p:nvPr/>
        </p:nvSpPr>
        <p:spPr>
          <a:xfrm>
            <a:off x="314455" y="970370"/>
            <a:ext cx="1359723" cy="1272042"/>
          </a:xfrm>
          <a:prstGeom prst="rect">
            <a:avLst/>
          </a:prstGeom>
          <a:blipFill>
            <a:blip r:embed="rId11" cstate="print"/>
            <a:stretch>
              <a:fillRect/>
            </a:stretch>
          </a:blipFill>
        </p:spPr>
        <p:txBody>
          <a:bodyPr wrap="square" lIns="0" tIns="0" rIns="0" bIns="0" rtlCol="0"/>
          <a:lstStyle/>
          <a:p>
            <a:endParaRPr/>
          </a:p>
        </p:txBody>
      </p:sp>
      <p:sp>
        <p:nvSpPr>
          <p:cNvPr id="23" name="bg object 23"/>
          <p:cNvSpPr/>
          <p:nvPr/>
        </p:nvSpPr>
        <p:spPr>
          <a:xfrm>
            <a:off x="314455" y="970370"/>
            <a:ext cx="1360170" cy="1272540"/>
          </a:xfrm>
          <a:custGeom>
            <a:avLst/>
            <a:gdLst/>
            <a:ahLst/>
            <a:cxnLst/>
            <a:rect l="l" t="t" r="r" b="b"/>
            <a:pathLst>
              <a:path w="1360170" h="1272539">
                <a:moveTo>
                  <a:pt x="93306" y="167867"/>
                </a:moveTo>
                <a:lnTo>
                  <a:pt x="120581" y="136993"/>
                </a:lnTo>
                <a:lnTo>
                  <a:pt x="150487" y="109269"/>
                </a:lnTo>
                <a:lnTo>
                  <a:pt x="182843" y="84688"/>
                </a:lnTo>
                <a:lnTo>
                  <a:pt x="217468" y="63241"/>
                </a:lnTo>
                <a:lnTo>
                  <a:pt x="254183" y="44923"/>
                </a:lnTo>
                <a:lnTo>
                  <a:pt x="292809" y="29725"/>
                </a:lnTo>
                <a:lnTo>
                  <a:pt x="333164" y="17641"/>
                </a:lnTo>
                <a:lnTo>
                  <a:pt x="375070" y="8664"/>
                </a:lnTo>
                <a:lnTo>
                  <a:pt x="418346" y="2786"/>
                </a:lnTo>
                <a:lnTo>
                  <a:pt x="462812" y="0"/>
                </a:lnTo>
                <a:lnTo>
                  <a:pt x="508289" y="298"/>
                </a:lnTo>
                <a:lnTo>
                  <a:pt x="554597" y="3675"/>
                </a:lnTo>
                <a:lnTo>
                  <a:pt x="601555" y="10122"/>
                </a:lnTo>
                <a:lnTo>
                  <a:pt x="648984" y="19632"/>
                </a:lnTo>
                <a:lnTo>
                  <a:pt x="696703" y="32198"/>
                </a:lnTo>
                <a:lnTo>
                  <a:pt x="744534" y="47813"/>
                </a:lnTo>
                <a:lnTo>
                  <a:pt x="792295" y="66470"/>
                </a:lnTo>
                <a:lnTo>
                  <a:pt x="839808" y="88161"/>
                </a:lnTo>
                <a:lnTo>
                  <a:pt x="886892" y="112880"/>
                </a:lnTo>
                <a:lnTo>
                  <a:pt x="933367" y="140619"/>
                </a:lnTo>
                <a:lnTo>
                  <a:pt x="979053" y="171371"/>
                </a:lnTo>
                <a:lnTo>
                  <a:pt x="1023771" y="205129"/>
                </a:lnTo>
                <a:lnTo>
                  <a:pt x="1066604" y="241248"/>
                </a:lnTo>
                <a:lnTo>
                  <a:pt x="1106721" y="278979"/>
                </a:lnTo>
                <a:lnTo>
                  <a:pt x="1144074" y="318147"/>
                </a:lnTo>
                <a:lnTo>
                  <a:pt x="1178618" y="358578"/>
                </a:lnTo>
                <a:lnTo>
                  <a:pt x="1210305" y="400098"/>
                </a:lnTo>
                <a:lnTo>
                  <a:pt x="1239088" y="442534"/>
                </a:lnTo>
                <a:lnTo>
                  <a:pt x="1264920" y="485711"/>
                </a:lnTo>
                <a:lnTo>
                  <a:pt x="1287755" y="529457"/>
                </a:lnTo>
                <a:lnTo>
                  <a:pt x="1307545" y="573596"/>
                </a:lnTo>
                <a:lnTo>
                  <a:pt x="1324244" y="617956"/>
                </a:lnTo>
                <a:lnTo>
                  <a:pt x="1337804" y="662362"/>
                </a:lnTo>
                <a:lnTo>
                  <a:pt x="1348179" y="706641"/>
                </a:lnTo>
                <a:lnTo>
                  <a:pt x="1355322" y="750618"/>
                </a:lnTo>
                <a:lnTo>
                  <a:pt x="1359186" y="794120"/>
                </a:lnTo>
                <a:lnTo>
                  <a:pt x="1359723" y="836974"/>
                </a:lnTo>
                <a:lnTo>
                  <a:pt x="1356888" y="879004"/>
                </a:lnTo>
                <a:lnTo>
                  <a:pt x="1350633" y="920038"/>
                </a:lnTo>
                <a:lnTo>
                  <a:pt x="1340911" y="959901"/>
                </a:lnTo>
                <a:lnTo>
                  <a:pt x="1327675" y="998421"/>
                </a:lnTo>
                <a:lnTo>
                  <a:pt x="1310879" y="1035422"/>
                </a:lnTo>
                <a:lnTo>
                  <a:pt x="1290475" y="1070731"/>
                </a:lnTo>
                <a:lnTo>
                  <a:pt x="1266417" y="1104174"/>
                </a:lnTo>
                <a:lnTo>
                  <a:pt x="1239143" y="1135048"/>
                </a:lnTo>
                <a:lnTo>
                  <a:pt x="1209239" y="1162772"/>
                </a:lnTo>
                <a:lnTo>
                  <a:pt x="1176885" y="1187354"/>
                </a:lnTo>
                <a:lnTo>
                  <a:pt x="1142261" y="1208800"/>
                </a:lnTo>
                <a:lnTo>
                  <a:pt x="1105546" y="1227118"/>
                </a:lnTo>
                <a:lnTo>
                  <a:pt x="1066922" y="1242316"/>
                </a:lnTo>
                <a:lnTo>
                  <a:pt x="1026567" y="1254400"/>
                </a:lnTo>
                <a:lnTo>
                  <a:pt x="984662" y="1263377"/>
                </a:lnTo>
                <a:lnTo>
                  <a:pt x="941386" y="1269255"/>
                </a:lnTo>
                <a:lnTo>
                  <a:pt x="896920" y="1272042"/>
                </a:lnTo>
                <a:lnTo>
                  <a:pt x="851443" y="1271743"/>
                </a:lnTo>
                <a:lnTo>
                  <a:pt x="805136" y="1268366"/>
                </a:lnTo>
                <a:lnTo>
                  <a:pt x="758177" y="1261920"/>
                </a:lnTo>
                <a:lnTo>
                  <a:pt x="710748" y="1252409"/>
                </a:lnTo>
                <a:lnTo>
                  <a:pt x="663028" y="1239843"/>
                </a:lnTo>
                <a:lnTo>
                  <a:pt x="615196" y="1224228"/>
                </a:lnTo>
                <a:lnTo>
                  <a:pt x="567434" y="1205571"/>
                </a:lnTo>
                <a:lnTo>
                  <a:pt x="519920" y="1183880"/>
                </a:lnTo>
                <a:lnTo>
                  <a:pt x="472835" y="1159161"/>
                </a:lnTo>
                <a:lnTo>
                  <a:pt x="426359" y="1131422"/>
                </a:lnTo>
                <a:lnTo>
                  <a:pt x="380671" y="1100670"/>
                </a:lnTo>
                <a:lnTo>
                  <a:pt x="335952" y="1066912"/>
                </a:lnTo>
                <a:lnTo>
                  <a:pt x="293119" y="1030793"/>
                </a:lnTo>
                <a:lnTo>
                  <a:pt x="253002" y="993062"/>
                </a:lnTo>
                <a:lnTo>
                  <a:pt x="215649" y="953894"/>
                </a:lnTo>
                <a:lnTo>
                  <a:pt x="181105" y="913463"/>
                </a:lnTo>
                <a:lnTo>
                  <a:pt x="149418" y="871942"/>
                </a:lnTo>
                <a:lnTo>
                  <a:pt x="120635" y="829505"/>
                </a:lnTo>
                <a:lnTo>
                  <a:pt x="94803" y="786327"/>
                </a:lnTo>
                <a:lnTo>
                  <a:pt x="71968" y="742581"/>
                </a:lnTo>
                <a:lnTo>
                  <a:pt x="52178" y="698441"/>
                </a:lnTo>
                <a:lnTo>
                  <a:pt x="35479" y="654081"/>
                </a:lnTo>
                <a:lnTo>
                  <a:pt x="21919" y="609674"/>
                </a:lnTo>
                <a:lnTo>
                  <a:pt x="11544" y="565395"/>
                </a:lnTo>
                <a:lnTo>
                  <a:pt x="4401" y="521418"/>
                </a:lnTo>
                <a:lnTo>
                  <a:pt x="537" y="477915"/>
                </a:lnTo>
                <a:lnTo>
                  <a:pt x="0" y="435062"/>
                </a:lnTo>
                <a:lnTo>
                  <a:pt x="2835" y="393032"/>
                </a:lnTo>
                <a:lnTo>
                  <a:pt x="9090" y="351998"/>
                </a:lnTo>
                <a:lnTo>
                  <a:pt x="18812" y="312135"/>
                </a:lnTo>
                <a:lnTo>
                  <a:pt x="32047" y="273617"/>
                </a:lnTo>
                <a:lnTo>
                  <a:pt x="48844" y="236616"/>
                </a:lnTo>
                <a:lnTo>
                  <a:pt x="69247" y="201309"/>
                </a:lnTo>
                <a:lnTo>
                  <a:pt x="93306" y="167867"/>
                </a:lnTo>
                <a:close/>
              </a:path>
              <a:path w="1360170" h="1272539">
                <a:moveTo>
                  <a:pt x="195287" y="249261"/>
                </a:moveTo>
                <a:lnTo>
                  <a:pt x="173371" y="280779"/>
                </a:lnTo>
                <a:lnTo>
                  <a:pt x="142804" y="350513"/>
                </a:lnTo>
                <a:lnTo>
                  <a:pt x="133997" y="388224"/>
                </a:lnTo>
                <a:lnTo>
                  <a:pt x="129403" y="427494"/>
                </a:lnTo>
                <a:lnTo>
                  <a:pt x="128942" y="468071"/>
                </a:lnTo>
                <a:lnTo>
                  <a:pt x="132538" y="509702"/>
                </a:lnTo>
                <a:lnTo>
                  <a:pt x="140111" y="552135"/>
                </a:lnTo>
                <a:lnTo>
                  <a:pt x="151583" y="595115"/>
                </a:lnTo>
                <a:lnTo>
                  <a:pt x="166875" y="638392"/>
                </a:lnTo>
                <a:lnTo>
                  <a:pt x="185910" y="681713"/>
                </a:lnTo>
                <a:lnTo>
                  <a:pt x="208608" y="724823"/>
                </a:lnTo>
                <a:lnTo>
                  <a:pt x="234892" y="767472"/>
                </a:lnTo>
                <a:lnTo>
                  <a:pt x="264683" y="809407"/>
                </a:lnTo>
                <a:lnTo>
                  <a:pt x="297902" y="850374"/>
                </a:lnTo>
                <a:lnTo>
                  <a:pt x="334471" y="890121"/>
                </a:lnTo>
                <a:lnTo>
                  <a:pt x="374312" y="928395"/>
                </a:lnTo>
                <a:lnTo>
                  <a:pt x="417346" y="964944"/>
                </a:lnTo>
                <a:lnTo>
                  <a:pt x="462526" y="998803"/>
                </a:lnTo>
                <a:lnTo>
                  <a:pt x="508680" y="1029165"/>
                </a:lnTo>
                <a:lnTo>
                  <a:pt x="555545" y="1056011"/>
                </a:lnTo>
                <a:lnTo>
                  <a:pt x="602857" y="1079319"/>
                </a:lnTo>
                <a:lnTo>
                  <a:pt x="650352" y="1099069"/>
                </a:lnTo>
                <a:lnTo>
                  <a:pt x="697766" y="1115242"/>
                </a:lnTo>
                <a:lnTo>
                  <a:pt x="744837" y="1127815"/>
                </a:lnTo>
                <a:lnTo>
                  <a:pt x="791299" y="1136770"/>
                </a:lnTo>
                <a:lnTo>
                  <a:pt x="836889" y="1142085"/>
                </a:lnTo>
                <a:lnTo>
                  <a:pt x="881344" y="1143741"/>
                </a:lnTo>
                <a:lnTo>
                  <a:pt x="924399" y="1141716"/>
                </a:lnTo>
                <a:lnTo>
                  <a:pt x="965791" y="1135991"/>
                </a:lnTo>
                <a:lnTo>
                  <a:pt x="1005257" y="1126544"/>
                </a:lnTo>
                <a:lnTo>
                  <a:pt x="1042531" y="1113356"/>
                </a:lnTo>
                <a:lnTo>
                  <a:pt x="1077352" y="1096406"/>
                </a:lnTo>
                <a:lnTo>
                  <a:pt x="1109454" y="1075674"/>
                </a:lnTo>
                <a:lnTo>
                  <a:pt x="1164449" y="1022780"/>
                </a:lnTo>
                <a:lnTo>
                  <a:pt x="1186363" y="991260"/>
                </a:lnTo>
                <a:lnTo>
                  <a:pt x="1216927" y="921523"/>
                </a:lnTo>
                <a:lnTo>
                  <a:pt x="1225733" y="883811"/>
                </a:lnTo>
                <a:lnTo>
                  <a:pt x="1230327" y="844539"/>
                </a:lnTo>
                <a:lnTo>
                  <a:pt x="1230788" y="803961"/>
                </a:lnTo>
                <a:lnTo>
                  <a:pt x="1227192" y="762330"/>
                </a:lnTo>
                <a:lnTo>
                  <a:pt x="1219620" y="719897"/>
                </a:lnTo>
                <a:lnTo>
                  <a:pt x="1208148" y="676916"/>
                </a:lnTo>
                <a:lnTo>
                  <a:pt x="1192856" y="633639"/>
                </a:lnTo>
                <a:lnTo>
                  <a:pt x="1173822" y="590319"/>
                </a:lnTo>
                <a:lnTo>
                  <a:pt x="1151124" y="547209"/>
                </a:lnTo>
                <a:lnTo>
                  <a:pt x="1124841" y="504561"/>
                </a:lnTo>
                <a:lnTo>
                  <a:pt x="1095051" y="462628"/>
                </a:lnTo>
                <a:lnTo>
                  <a:pt x="1061833" y="421662"/>
                </a:lnTo>
                <a:lnTo>
                  <a:pt x="1025264" y="381917"/>
                </a:lnTo>
                <a:lnTo>
                  <a:pt x="985423" y="343644"/>
                </a:lnTo>
                <a:lnTo>
                  <a:pt x="942389" y="307097"/>
                </a:lnTo>
                <a:lnTo>
                  <a:pt x="897210" y="273238"/>
                </a:lnTo>
                <a:lnTo>
                  <a:pt x="851056" y="242876"/>
                </a:lnTo>
                <a:lnTo>
                  <a:pt x="804191" y="216030"/>
                </a:lnTo>
                <a:lnTo>
                  <a:pt x="756879" y="192722"/>
                </a:lnTo>
                <a:lnTo>
                  <a:pt x="709384" y="172972"/>
                </a:lnTo>
                <a:lnTo>
                  <a:pt x="661969" y="156799"/>
                </a:lnTo>
                <a:lnTo>
                  <a:pt x="614899" y="144226"/>
                </a:lnTo>
                <a:lnTo>
                  <a:pt x="568437" y="135271"/>
                </a:lnTo>
                <a:lnTo>
                  <a:pt x="522847" y="129956"/>
                </a:lnTo>
                <a:lnTo>
                  <a:pt x="478392" y="128300"/>
                </a:lnTo>
                <a:lnTo>
                  <a:pt x="435336" y="130325"/>
                </a:lnTo>
                <a:lnTo>
                  <a:pt x="393944" y="136050"/>
                </a:lnTo>
                <a:lnTo>
                  <a:pt x="354479" y="145497"/>
                </a:lnTo>
                <a:lnTo>
                  <a:pt x="317204" y="158685"/>
                </a:lnTo>
                <a:lnTo>
                  <a:pt x="282384" y="175635"/>
                </a:lnTo>
                <a:lnTo>
                  <a:pt x="250281" y="196368"/>
                </a:lnTo>
                <a:lnTo>
                  <a:pt x="195287" y="249261"/>
                </a:lnTo>
                <a:close/>
              </a:path>
            </a:pathLst>
          </a:custGeom>
          <a:ln w="7353">
            <a:solidFill>
              <a:srgbClr val="C7B791"/>
            </a:solidFill>
          </a:ln>
        </p:spPr>
        <p:txBody>
          <a:bodyPr wrap="square" lIns="0" tIns="0" rIns="0" bIns="0" rtlCol="0"/>
          <a:lstStyle/>
          <a:p>
            <a:endParaRPr/>
          </a:p>
        </p:txBody>
      </p:sp>
      <p:sp>
        <p:nvSpPr>
          <p:cNvPr id="24" name="bg object 24"/>
          <p:cNvSpPr/>
          <p:nvPr/>
        </p:nvSpPr>
        <p:spPr>
          <a:xfrm>
            <a:off x="1350263" y="0"/>
            <a:ext cx="10841990" cy="6858000"/>
          </a:xfrm>
          <a:custGeom>
            <a:avLst/>
            <a:gdLst/>
            <a:ahLst/>
            <a:cxnLst/>
            <a:rect l="l" t="t" r="r" b="b"/>
            <a:pathLst>
              <a:path w="10841990" h="6858000">
                <a:moveTo>
                  <a:pt x="10841748" y="0"/>
                </a:moveTo>
                <a:lnTo>
                  <a:pt x="0" y="0"/>
                </a:lnTo>
                <a:lnTo>
                  <a:pt x="0" y="6858000"/>
                </a:lnTo>
                <a:lnTo>
                  <a:pt x="10841748" y="6858000"/>
                </a:lnTo>
                <a:lnTo>
                  <a:pt x="10841748" y="0"/>
                </a:lnTo>
                <a:close/>
              </a:path>
            </a:pathLst>
          </a:custGeom>
          <a:solidFill>
            <a:srgbClr val="FFFFFF"/>
          </a:solidFill>
        </p:spPr>
        <p:txBody>
          <a:bodyPr wrap="square" lIns="0" tIns="0" rIns="0" bIns="0" rtlCol="0"/>
          <a:lstStyle/>
          <a:p>
            <a:endParaRPr/>
          </a:p>
        </p:txBody>
      </p:sp>
      <p:sp>
        <p:nvSpPr>
          <p:cNvPr id="25" name="bg object 25"/>
          <p:cNvSpPr/>
          <p:nvPr/>
        </p:nvSpPr>
        <p:spPr>
          <a:xfrm>
            <a:off x="1274063" y="0"/>
            <a:ext cx="179831" cy="6858000"/>
          </a:xfrm>
          <a:prstGeom prst="rect">
            <a:avLst/>
          </a:prstGeom>
          <a:blipFill>
            <a:blip r:embed="rId12" cstate="print"/>
            <a:stretch>
              <a:fillRect/>
            </a:stretch>
          </a:blipFill>
        </p:spPr>
        <p:txBody>
          <a:bodyPr wrap="square" lIns="0" tIns="0" rIns="0" bIns="0" rtlCol="0"/>
          <a:lstStyle/>
          <a:p>
            <a:endParaRPr/>
          </a:p>
        </p:txBody>
      </p:sp>
      <p:sp>
        <p:nvSpPr>
          <p:cNvPr id="26" name="bg object 26"/>
          <p:cNvSpPr/>
          <p:nvPr/>
        </p:nvSpPr>
        <p:spPr>
          <a:xfrm>
            <a:off x="1353311" y="0"/>
            <a:ext cx="97790" cy="6858000"/>
          </a:xfrm>
          <a:custGeom>
            <a:avLst/>
            <a:gdLst/>
            <a:ahLst/>
            <a:cxnLst/>
            <a:rect l="l" t="t" r="r" b="b"/>
            <a:pathLst>
              <a:path w="97790" h="6858000">
                <a:moveTo>
                  <a:pt x="97536" y="0"/>
                </a:moveTo>
                <a:lnTo>
                  <a:pt x="0" y="0"/>
                </a:lnTo>
                <a:lnTo>
                  <a:pt x="0" y="6858000"/>
                </a:lnTo>
                <a:lnTo>
                  <a:pt x="97536" y="6858000"/>
                </a:lnTo>
                <a:lnTo>
                  <a:pt x="97536"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365506" y="207073"/>
            <a:ext cx="11460987" cy="1217295"/>
          </a:xfrm>
          <a:prstGeom prst="rect">
            <a:avLst/>
          </a:prstGeom>
        </p:spPr>
        <p:txBody>
          <a:bodyPr wrap="square" lIns="0" tIns="0" rIns="0" bIns="0">
            <a:spAutoFit/>
          </a:bodyPr>
          <a:lstStyle>
            <a:lvl1pPr>
              <a:defRPr sz="3900" b="0" i="0">
                <a:solidFill>
                  <a:srgbClr val="572314"/>
                </a:solidFill>
                <a:latin typeface="Arial"/>
                <a:cs typeface="Arial"/>
              </a:defRPr>
            </a:lvl1pPr>
          </a:lstStyle>
          <a:p>
            <a:endParaRPr/>
          </a:p>
        </p:txBody>
      </p:sp>
      <p:sp>
        <p:nvSpPr>
          <p:cNvPr id="3" name="Holder 3"/>
          <p:cNvSpPr>
            <a:spLocks noGrp="1"/>
          </p:cNvSpPr>
          <p:nvPr>
            <p:ph type="body" idx="1"/>
          </p:nvPr>
        </p:nvSpPr>
        <p:spPr>
          <a:xfrm>
            <a:off x="7200163" y="1951418"/>
            <a:ext cx="4901565" cy="1894204"/>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5/23/2022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zakon.rada.gov.ua/laws/show/286-2022-%D1%80?find=1&amp;text=%D1%86%D0%B8%D1%84%D1%80%D0%BE%D0%B2%D1%96%D0%B7%D0%B0%D1%86%D1%96%D1%8F#w1_3" TargetMode="External"/><Relationship Id="rId2" Type="http://schemas.openxmlformats.org/officeDocument/2006/relationships/hyperlink" Target="https://zakon.rada.gov.ua/laws/show/286-2022-%D1%80?find=1&amp;text=%D1%86%D0%B8%D1%84%D1%80%D0%BE%D0%B2%D1%96%D0%B7%D0%B0%D1%86%D1%96%D1%8F#n12"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hyperlink" Target="https://mon.gov.ua/storage/app/media/pto/standarty/2021/03/25/Standart%20na%20hrupu%20profesiy_Vykladachi%20zakladiv%20vyshchoyi%20osvity_25.03.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2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5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145.jpg"/><Relationship Id="rId3" Type="http://schemas.openxmlformats.org/officeDocument/2006/relationships/image" Target="../media/image53.png"/><Relationship Id="rId7" Type="http://schemas.openxmlformats.org/officeDocument/2006/relationships/image" Target="../media/image144.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43.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14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53.png"/><Relationship Id="rId7" Type="http://schemas.openxmlformats.org/officeDocument/2006/relationships/hyperlink" Target="https://razumkov.org.ua/media/k2/items/cache/651be53d72f920c6b8ea8a746cdabe55_XL.jpg" TargetMode="Externa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76400" y="838200"/>
            <a:ext cx="9220200" cy="2400657"/>
          </a:xfrm>
        </p:spPr>
        <p:txBody>
          <a:bodyPr/>
          <a:lstStyle/>
          <a:p>
            <a:r>
              <a:rPr lang="uk-UA" dirty="0" smtClean="0">
                <a:latin typeface="Arial Black" panose="020B0A04020102020204" pitchFamily="34" charset="0"/>
              </a:rPr>
              <a:t>Цифровізація</a:t>
            </a:r>
            <a:r>
              <a:rPr lang="uk-UA" dirty="0" smtClean="0"/>
              <a:t> та розвиток інформаційних технологій у Придніпровській державній академії будівництва та архітектури</a:t>
            </a:r>
            <a:endParaRPr lang="uk-UA" dirty="0"/>
          </a:p>
        </p:txBody>
      </p:sp>
      <p:sp>
        <p:nvSpPr>
          <p:cNvPr id="3" name="Подзаголовок 2"/>
          <p:cNvSpPr>
            <a:spLocks noGrp="1"/>
          </p:cNvSpPr>
          <p:nvPr>
            <p:ph type="subTitle" idx="4"/>
          </p:nvPr>
        </p:nvSpPr>
        <p:spPr>
          <a:xfrm>
            <a:off x="1828800" y="4419600"/>
            <a:ext cx="8534400" cy="830997"/>
          </a:xfrm>
        </p:spPr>
        <p:txBody>
          <a:bodyPr/>
          <a:lstStyle/>
          <a:p>
            <a:r>
              <a:rPr lang="uk-UA" dirty="0" smtClean="0">
                <a:latin typeface="Arial Black" panose="020B0A04020102020204" pitchFamily="34" charset="0"/>
              </a:rPr>
              <a:t>Вчена рада 24 травня 2022 р</a:t>
            </a:r>
            <a:r>
              <a:rPr lang="uk-UA" dirty="0" smtClean="0"/>
              <a:t>.</a:t>
            </a:r>
          </a:p>
          <a:p>
            <a:r>
              <a:rPr lang="uk-UA" dirty="0" smtClean="0"/>
              <a:t>Проректор з навчально-виховної </a:t>
            </a:r>
            <a:r>
              <a:rPr lang="uk-UA" smtClean="0"/>
              <a:t>діяльності </a:t>
            </a:r>
          </a:p>
          <a:p>
            <a:r>
              <a:rPr lang="uk-UA" smtClean="0"/>
              <a:t>Галина </a:t>
            </a:r>
            <a:r>
              <a:rPr lang="uk-UA" dirty="0" smtClean="0"/>
              <a:t>ЄВСЄЄВА</a:t>
            </a:r>
            <a:endParaRPr lang="uk-UA" dirty="0"/>
          </a:p>
        </p:txBody>
      </p:sp>
      <p:pic>
        <p:nvPicPr>
          <p:cNvPr id="1026" name="Picture 2" descr="C:\Users\Галина\Pictures\400px-E-book-sus-0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3275329"/>
            <a:ext cx="4622800" cy="358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632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6400" y="381000"/>
            <a:ext cx="10150093" cy="2307527"/>
          </a:xfrm>
        </p:spPr>
        <p:txBody>
          <a:bodyPr/>
          <a:lstStyle/>
          <a:p>
            <a:r>
              <a:rPr lang="ru-RU" dirty="0"/>
              <a:t>ОПЕРАЦІЙНИЙ ПЛАН </a:t>
            </a:r>
            <a:br>
              <a:rPr lang="ru-RU" dirty="0"/>
            </a:br>
            <a:r>
              <a:rPr lang="ru-RU" dirty="0" err="1"/>
              <a:t>реалізації</a:t>
            </a:r>
            <a:r>
              <a:rPr lang="ru-RU" dirty="0"/>
              <a:t> у 2022-2024 роках </a:t>
            </a:r>
            <a:r>
              <a:rPr lang="ru-RU" dirty="0" err="1">
                <a:hlinkClick r:id="rId2"/>
              </a:rPr>
              <a:t>Стратегії</a:t>
            </a:r>
            <a:r>
              <a:rPr lang="ru-RU" dirty="0">
                <a:hlinkClick r:id="rId2"/>
              </a:rPr>
              <a:t> </a:t>
            </a:r>
            <a:r>
              <a:rPr lang="ru-RU" dirty="0" err="1">
                <a:hlinkClick r:id="rId2"/>
              </a:rPr>
              <a:t>розвитку</a:t>
            </a:r>
            <a:r>
              <a:rPr lang="ru-RU" dirty="0">
                <a:hlinkClick r:id="rId2"/>
              </a:rPr>
              <a:t> </a:t>
            </a:r>
            <a:r>
              <a:rPr lang="ru-RU" dirty="0" err="1">
                <a:hlinkClick r:id="rId2"/>
              </a:rPr>
              <a:t>вищої</a:t>
            </a:r>
            <a:r>
              <a:rPr lang="ru-RU" dirty="0">
                <a:hlinkClick r:id="rId2"/>
              </a:rPr>
              <a:t> освіти в </a:t>
            </a:r>
            <a:r>
              <a:rPr lang="ru-RU" dirty="0" err="1">
                <a:hlinkClick r:id="rId2"/>
              </a:rPr>
              <a:t>Україні</a:t>
            </a:r>
            <a:r>
              <a:rPr lang="ru-RU" dirty="0">
                <a:hlinkClick r:id="rId2"/>
              </a:rPr>
              <a:t> на 2022-2032 роки</a:t>
            </a:r>
            <a:endParaRPr lang="ru-RU" dirty="0"/>
          </a:p>
        </p:txBody>
      </p:sp>
      <p:sp>
        <p:nvSpPr>
          <p:cNvPr id="3" name="Прямоугольник 2"/>
          <p:cNvSpPr/>
          <p:nvPr/>
        </p:nvSpPr>
        <p:spPr>
          <a:xfrm>
            <a:off x="1600200" y="2967335"/>
            <a:ext cx="7543800" cy="3693319"/>
          </a:xfrm>
          <a:prstGeom prst="rect">
            <a:avLst/>
          </a:prstGeom>
        </p:spPr>
        <p:txBody>
          <a:bodyPr wrap="square">
            <a:spAutoFit/>
          </a:bodyPr>
          <a:lstStyle/>
          <a:p>
            <a:r>
              <a:rPr lang="ru-RU" dirty="0"/>
              <a:t>2) </a:t>
            </a:r>
            <a:r>
              <a:rPr lang="ru-RU" dirty="0" err="1"/>
              <a:t>створення</a:t>
            </a:r>
            <a:r>
              <a:rPr lang="ru-RU" dirty="0"/>
              <a:t> умов для </a:t>
            </a:r>
            <a:r>
              <a:rPr lang="ru-RU" dirty="0" err="1"/>
              <a:t>розвитку</a:t>
            </a:r>
            <a:r>
              <a:rPr lang="ru-RU" dirty="0"/>
              <a:t> </a:t>
            </a:r>
            <a:r>
              <a:rPr lang="ru-RU" dirty="0" err="1"/>
              <a:t>інновацій</a:t>
            </a:r>
            <a:r>
              <a:rPr lang="ru-RU" dirty="0"/>
              <a:t>, </a:t>
            </a:r>
            <a:r>
              <a:rPr lang="ru-RU" dirty="0" err="1"/>
              <a:t>ефективне</a:t>
            </a:r>
            <a:r>
              <a:rPr lang="ru-RU" dirty="0"/>
              <a:t> </a:t>
            </a:r>
            <a:r>
              <a:rPr lang="ru-RU" dirty="0" err="1"/>
              <a:t>впровадження</a:t>
            </a:r>
            <a:r>
              <a:rPr lang="ru-RU" dirty="0"/>
              <a:t> </a:t>
            </a:r>
            <a:r>
              <a:rPr lang="ru-RU" dirty="0" err="1"/>
              <a:t>нових</a:t>
            </a:r>
            <a:r>
              <a:rPr lang="ru-RU" dirty="0"/>
              <a:t> </a:t>
            </a:r>
            <a:r>
              <a:rPr lang="ru-RU" dirty="0" err="1"/>
              <a:t>знань</a:t>
            </a:r>
            <a:r>
              <a:rPr lang="ru-RU" dirty="0"/>
              <a:t> і </a:t>
            </a:r>
            <a:r>
              <a:rPr lang="ru-RU" dirty="0" err="1"/>
              <a:t>технологій</a:t>
            </a:r>
            <a:r>
              <a:rPr lang="ru-RU" dirty="0"/>
              <a:t> за </a:t>
            </a:r>
            <a:r>
              <a:rPr lang="ru-RU" dirty="0" err="1"/>
              <a:t>участю</a:t>
            </a:r>
            <a:r>
              <a:rPr lang="ru-RU" dirty="0"/>
              <a:t> </a:t>
            </a:r>
            <a:r>
              <a:rPr lang="ru-RU" dirty="0" err="1"/>
              <a:t>закладів</a:t>
            </a:r>
            <a:r>
              <a:rPr lang="ru-RU" dirty="0"/>
              <a:t> </a:t>
            </a:r>
            <a:r>
              <a:rPr lang="ru-RU" dirty="0" err="1"/>
              <a:t>вищої</a:t>
            </a:r>
            <a:r>
              <a:rPr lang="ru-RU" dirty="0"/>
              <a:t> </a:t>
            </a:r>
            <a:r>
              <a:rPr lang="ru-RU" dirty="0" smtClean="0"/>
              <a:t>освіти</a:t>
            </a:r>
          </a:p>
          <a:p>
            <a:endParaRPr lang="ru-RU" dirty="0"/>
          </a:p>
          <a:p>
            <a:r>
              <a:rPr lang="ru-RU" dirty="0" smtClean="0"/>
              <a:t>2024 р.</a:t>
            </a:r>
          </a:p>
          <a:p>
            <a:r>
              <a:rPr lang="ru-RU" dirty="0" err="1">
                <a:hlinkClick r:id="rId3"/>
              </a:rPr>
              <a:t>цифровізація</a:t>
            </a:r>
            <a:r>
              <a:rPr lang="ru-RU" dirty="0"/>
              <a:t> </a:t>
            </a:r>
            <a:r>
              <a:rPr lang="ru-RU" dirty="0" err="1"/>
              <a:t>послуг</a:t>
            </a:r>
            <a:r>
              <a:rPr lang="ru-RU" dirty="0"/>
              <a:t>, </a:t>
            </a:r>
            <a:r>
              <a:rPr lang="ru-RU" dirty="0" err="1"/>
              <a:t>сервісів</a:t>
            </a:r>
            <a:r>
              <a:rPr lang="ru-RU" dirty="0"/>
              <a:t> (</a:t>
            </a:r>
            <a:r>
              <a:rPr lang="ru-RU" dirty="0" err="1"/>
              <a:t>зокрема</a:t>
            </a:r>
            <a:r>
              <a:rPr lang="ru-RU" dirty="0"/>
              <a:t> </a:t>
            </a:r>
            <a:r>
              <a:rPr lang="ru-RU" dirty="0" err="1"/>
              <a:t>бібліотечних</a:t>
            </a:r>
            <a:r>
              <a:rPr lang="ru-RU" dirty="0"/>
              <a:t>) та </a:t>
            </a:r>
            <a:r>
              <a:rPr lang="ru-RU" dirty="0" err="1"/>
              <a:t>управлінських</a:t>
            </a:r>
            <a:r>
              <a:rPr lang="ru-RU" dirty="0"/>
              <a:t> </a:t>
            </a:r>
            <a:r>
              <a:rPr lang="ru-RU" dirty="0" err="1"/>
              <a:t>процесів</a:t>
            </a:r>
            <a:r>
              <a:rPr lang="ru-RU" dirty="0"/>
              <a:t> у закладах </a:t>
            </a:r>
            <a:r>
              <a:rPr lang="ru-RU" dirty="0" err="1"/>
              <a:t>вищої</a:t>
            </a:r>
            <a:r>
              <a:rPr lang="ru-RU" dirty="0"/>
              <a:t> </a:t>
            </a:r>
            <a:r>
              <a:rPr lang="ru-RU" dirty="0" smtClean="0"/>
              <a:t>освіти</a:t>
            </a:r>
          </a:p>
          <a:p>
            <a:endParaRPr lang="ru-RU" dirty="0"/>
          </a:p>
          <a:p>
            <a:r>
              <a:rPr lang="ru-RU" dirty="0"/>
              <a:t>5. </a:t>
            </a:r>
            <a:r>
              <a:rPr lang="ru-RU" dirty="0" err="1"/>
              <a:t>Привабливість</a:t>
            </a:r>
            <a:r>
              <a:rPr lang="ru-RU" dirty="0"/>
              <a:t> </a:t>
            </a:r>
            <a:r>
              <a:rPr lang="ru-RU" dirty="0" err="1"/>
              <a:t>закладів</a:t>
            </a:r>
            <a:r>
              <a:rPr lang="ru-RU" dirty="0"/>
              <a:t> </a:t>
            </a:r>
            <a:r>
              <a:rPr lang="ru-RU" dirty="0" err="1"/>
              <a:t>вищої</a:t>
            </a:r>
            <a:r>
              <a:rPr lang="ru-RU" dirty="0"/>
              <a:t> освіти для </a:t>
            </a:r>
            <a:r>
              <a:rPr lang="ru-RU" dirty="0" err="1"/>
              <a:t>навчання</a:t>
            </a:r>
            <a:r>
              <a:rPr lang="ru-RU" dirty="0"/>
              <a:t> та </a:t>
            </a:r>
            <a:r>
              <a:rPr lang="ru-RU" dirty="0" err="1"/>
              <a:t>академічної</a:t>
            </a:r>
            <a:r>
              <a:rPr lang="ru-RU" dirty="0"/>
              <a:t> </a:t>
            </a:r>
            <a:r>
              <a:rPr lang="ru-RU" dirty="0" err="1" smtClean="0"/>
              <a:t>кар’єри</a:t>
            </a:r>
            <a:endParaRPr lang="ru-RU" dirty="0" smtClean="0"/>
          </a:p>
          <a:p>
            <a:r>
              <a:rPr lang="uk-UA" dirty="0" smtClean="0"/>
              <a:t>2024 р.</a:t>
            </a:r>
          </a:p>
          <a:p>
            <a:r>
              <a:rPr lang="ru-RU" dirty="0" err="1"/>
              <a:t>запровадження</a:t>
            </a:r>
            <a:r>
              <a:rPr lang="ru-RU" dirty="0"/>
              <a:t> </a:t>
            </a:r>
            <a:r>
              <a:rPr lang="ru-RU" dirty="0" err="1"/>
              <a:t>державної</a:t>
            </a:r>
            <a:r>
              <a:rPr lang="ru-RU" dirty="0"/>
              <a:t> </a:t>
            </a:r>
            <a:r>
              <a:rPr lang="ru-RU" dirty="0" err="1"/>
              <a:t>програми</a:t>
            </a:r>
            <a:r>
              <a:rPr lang="ru-RU" dirty="0"/>
              <a:t> </a:t>
            </a:r>
            <a:r>
              <a:rPr lang="ru-RU" dirty="0" err="1" smtClean="0"/>
              <a:t>постійного</a:t>
            </a:r>
            <a:r>
              <a:rPr lang="ru-RU" dirty="0" smtClean="0"/>
              <a:t> </a:t>
            </a:r>
            <a:r>
              <a:rPr lang="en-US" dirty="0" smtClean="0"/>
              <a:t> </a:t>
            </a:r>
            <a:r>
              <a:rPr lang="ru-RU" dirty="0" err="1" smtClean="0"/>
              <a:t>професійного</a:t>
            </a:r>
            <a:r>
              <a:rPr lang="ru-RU" dirty="0" smtClean="0"/>
              <a:t> </a:t>
            </a:r>
            <a:r>
              <a:rPr lang="ru-RU" dirty="0" err="1"/>
              <a:t>розвитку</a:t>
            </a:r>
            <a:r>
              <a:rPr lang="ru-RU" dirty="0"/>
              <a:t> </a:t>
            </a:r>
            <a:r>
              <a:rPr lang="ru-RU" dirty="0" err="1"/>
              <a:t>науково-педагогічних</a:t>
            </a:r>
            <a:r>
              <a:rPr lang="ru-RU" dirty="0"/>
              <a:t> </a:t>
            </a:r>
            <a:r>
              <a:rPr lang="en-US" dirty="0" smtClean="0"/>
              <a:t> </a:t>
            </a:r>
            <a:r>
              <a:rPr lang="ru-RU" dirty="0" err="1" smtClean="0"/>
              <a:t>працівників</a:t>
            </a:r>
            <a:r>
              <a:rPr lang="ru-RU" dirty="0"/>
              <a:t>, </a:t>
            </a:r>
            <a:r>
              <a:rPr lang="ru-RU" dirty="0" err="1"/>
              <a:t>забезпечення</a:t>
            </a:r>
            <a:r>
              <a:rPr lang="ru-RU" dirty="0"/>
              <a:t> </a:t>
            </a:r>
            <a:r>
              <a:rPr lang="ru-RU" dirty="0" err="1" smtClean="0"/>
              <a:t>розвитку</a:t>
            </a:r>
            <a:r>
              <a:rPr lang="en-US" dirty="0" smtClean="0"/>
              <a:t> </a:t>
            </a:r>
            <a:r>
              <a:rPr lang="ru-RU" dirty="0" smtClean="0"/>
              <a:t> </a:t>
            </a:r>
            <a:r>
              <a:rPr lang="ru-RU" dirty="0" err="1"/>
              <a:t>цифрових</a:t>
            </a:r>
            <a:r>
              <a:rPr lang="ru-RU" dirty="0"/>
              <a:t> компетентностей </a:t>
            </a:r>
            <a:r>
              <a:rPr lang="ru-RU" dirty="0" err="1"/>
              <a:t>наукових</a:t>
            </a:r>
            <a:r>
              <a:rPr lang="ru-RU" dirty="0"/>
              <a:t> і </a:t>
            </a:r>
            <a:r>
              <a:rPr lang="ru-RU" dirty="0" err="1"/>
              <a:t>науково-педагогічних</a:t>
            </a:r>
            <a:r>
              <a:rPr lang="ru-RU" dirty="0"/>
              <a:t> </a:t>
            </a:r>
            <a:r>
              <a:rPr lang="en-US" dirty="0" smtClean="0"/>
              <a:t> </a:t>
            </a:r>
            <a:r>
              <a:rPr lang="ru-RU" dirty="0" err="1" smtClean="0"/>
              <a:t>працівників</a:t>
            </a:r>
            <a:endParaRPr lang="uk-UA" dirty="0"/>
          </a:p>
        </p:txBody>
      </p:sp>
    </p:spTree>
    <p:extLst>
      <p:ext uri="{BB962C8B-B14F-4D97-AF65-F5344CB8AC3E}">
        <p14:creationId xmlns:p14="http://schemas.microsoft.com/office/powerpoint/2010/main" val="2444574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207073"/>
            <a:ext cx="10226293" cy="600164"/>
          </a:xfrm>
        </p:spPr>
        <p:txBody>
          <a:bodyPr/>
          <a:lstStyle/>
          <a:p>
            <a:r>
              <a:rPr lang="uk-UA" dirty="0" smtClean="0"/>
              <a:t>Розпорядження КМУ </a:t>
            </a:r>
            <a:r>
              <a:rPr lang="uk-UA" sz="2000" dirty="0" smtClean="0"/>
              <a:t>від 9.04.2022 р. №273-р</a:t>
            </a:r>
            <a:r>
              <a:rPr lang="uk-UA" dirty="0" smtClean="0"/>
              <a:t>.</a:t>
            </a:r>
            <a:endParaRPr lang="uk-UA" dirty="0"/>
          </a:p>
        </p:txBody>
      </p:sp>
      <p:sp>
        <p:nvSpPr>
          <p:cNvPr id="8" name="Прямоугольник 7"/>
          <p:cNvSpPr/>
          <p:nvPr/>
        </p:nvSpPr>
        <p:spPr>
          <a:xfrm>
            <a:off x="1600200" y="1905000"/>
            <a:ext cx="10287000" cy="2862322"/>
          </a:xfrm>
          <a:prstGeom prst="rect">
            <a:avLst/>
          </a:prstGeom>
        </p:spPr>
        <p:txBody>
          <a:bodyPr wrap="square">
            <a:spAutoFit/>
          </a:bodyPr>
          <a:lstStyle/>
          <a:p>
            <a:r>
              <a:rPr lang="ru-RU" sz="3600" dirty="0" smtClean="0"/>
              <a:t>Про </a:t>
            </a:r>
            <a:r>
              <a:rPr lang="ru-RU" sz="3600" dirty="0" err="1" smtClean="0"/>
              <a:t>звільнення</a:t>
            </a:r>
            <a:r>
              <a:rPr lang="ru-RU" sz="3600" dirty="0" smtClean="0"/>
              <a:t> </a:t>
            </a:r>
            <a:r>
              <a:rPr lang="ru-RU" sz="3600" dirty="0" err="1" smtClean="0"/>
              <a:t>Селецького</a:t>
            </a:r>
            <a:r>
              <a:rPr lang="ru-RU" sz="3600" dirty="0" smtClean="0"/>
              <a:t> А.М. з посади заступника </a:t>
            </a:r>
            <a:r>
              <a:rPr lang="ru-RU" sz="3600" dirty="0" err="1" smtClean="0"/>
              <a:t>Міністра</a:t>
            </a:r>
            <a:r>
              <a:rPr lang="ru-RU" sz="3600" dirty="0" smtClean="0"/>
              <a:t> освіти і науки </a:t>
            </a:r>
            <a:r>
              <a:rPr lang="ru-RU" sz="3600" dirty="0" err="1" smtClean="0"/>
              <a:t>України</a:t>
            </a:r>
            <a:r>
              <a:rPr lang="ru-RU" sz="3600" dirty="0" smtClean="0"/>
              <a:t> з </a:t>
            </a:r>
            <a:r>
              <a:rPr lang="ru-RU" sz="3600" dirty="0" err="1" smtClean="0"/>
              <a:t>питань</a:t>
            </a:r>
            <a:r>
              <a:rPr lang="ru-RU" sz="3600" dirty="0" smtClean="0"/>
              <a:t> цифрового </a:t>
            </a:r>
            <a:r>
              <a:rPr lang="ru-RU" sz="3600" dirty="0" err="1" smtClean="0"/>
              <a:t>розвитку</a:t>
            </a:r>
            <a:r>
              <a:rPr lang="ru-RU" sz="3600" dirty="0" smtClean="0"/>
              <a:t>, </a:t>
            </a:r>
            <a:r>
              <a:rPr lang="ru-RU" sz="3600" dirty="0" err="1" smtClean="0"/>
              <a:t>цифрових</a:t>
            </a:r>
            <a:r>
              <a:rPr lang="ru-RU" sz="3600" dirty="0" smtClean="0"/>
              <a:t> </a:t>
            </a:r>
            <a:r>
              <a:rPr lang="ru-RU" sz="3600" dirty="0" err="1" smtClean="0"/>
              <a:t>трансформацій</a:t>
            </a:r>
            <a:r>
              <a:rPr lang="ru-RU" sz="3600" dirty="0" smtClean="0"/>
              <a:t> і цифровізації : </a:t>
            </a:r>
            <a:r>
              <a:rPr lang="ru-RU" sz="2400" dirty="0" err="1" smtClean="0"/>
              <a:t>розпорядження</a:t>
            </a:r>
            <a:r>
              <a:rPr lang="ru-RU" sz="2400" dirty="0" smtClean="0"/>
              <a:t> </a:t>
            </a:r>
            <a:r>
              <a:rPr lang="ru-RU" sz="2400" dirty="0" err="1" smtClean="0"/>
              <a:t>від</a:t>
            </a:r>
            <a:r>
              <a:rPr lang="ru-RU" sz="2400" dirty="0" smtClean="0"/>
              <a:t> 9 </a:t>
            </a:r>
            <a:r>
              <a:rPr lang="ru-RU" sz="2400" dirty="0" err="1" smtClean="0"/>
              <a:t>квітня</a:t>
            </a:r>
            <a:r>
              <a:rPr lang="ru-RU" sz="2400" dirty="0" smtClean="0"/>
              <a:t> 2022 р. № 273-р</a:t>
            </a:r>
          </a:p>
          <a:p>
            <a:endParaRPr lang="ru-RU" dirty="0"/>
          </a:p>
          <a:p>
            <a:pPr algn="r"/>
            <a:r>
              <a:rPr lang="ru-RU" dirty="0" smtClean="0"/>
              <a:t>Д. </a:t>
            </a:r>
            <a:r>
              <a:rPr lang="ru-RU" dirty="0" err="1" smtClean="0"/>
              <a:t>Шмигаль</a:t>
            </a:r>
            <a:endParaRPr lang="uk-UA" dirty="0"/>
          </a:p>
        </p:txBody>
      </p:sp>
    </p:spTree>
    <p:extLst>
      <p:ext uri="{BB962C8B-B14F-4D97-AF65-F5344CB8AC3E}">
        <p14:creationId xmlns:p14="http://schemas.microsoft.com/office/powerpoint/2010/main" val="104812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76" y="0"/>
            <a:ext cx="12190095" cy="6858000"/>
            <a:chOff x="2476" y="0"/>
            <a:chExt cx="12190095" cy="6858000"/>
          </a:xfrm>
        </p:grpSpPr>
        <p:sp>
          <p:nvSpPr>
            <p:cNvPr id="3" name="object 3"/>
            <p:cNvSpPr/>
            <p:nvPr/>
          </p:nvSpPr>
          <p:spPr>
            <a:xfrm>
              <a:off x="1559052" y="0"/>
              <a:ext cx="4799076" cy="84124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696711" y="0"/>
              <a:ext cx="5550408" cy="8412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85704" y="0"/>
              <a:ext cx="940307" cy="841248"/>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1876539" y="0"/>
            <a:ext cx="9331325" cy="619760"/>
          </a:xfrm>
          <a:prstGeom prst="rect">
            <a:avLst/>
          </a:prstGeom>
        </p:spPr>
        <p:txBody>
          <a:bodyPr vert="horz" wrap="square" lIns="0" tIns="12700" rIns="0" bIns="0" rtlCol="0">
            <a:spAutoFit/>
          </a:bodyPr>
          <a:lstStyle/>
          <a:p>
            <a:pPr marL="12700">
              <a:lnSpc>
                <a:spcPct val="100000"/>
              </a:lnSpc>
              <a:spcBef>
                <a:spcPts val="100"/>
              </a:spcBef>
            </a:pPr>
            <a:r>
              <a:rPr spc="-175" dirty="0"/>
              <a:t>Вводяться </a:t>
            </a:r>
            <a:r>
              <a:rPr spc="-110" dirty="0"/>
              <a:t>поняття </a:t>
            </a:r>
            <a:r>
              <a:rPr spc="-130" dirty="0"/>
              <a:t>(</a:t>
            </a:r>
            <a:r>
              <a:rPr sz="2400" spc="-130" dirty="0" err="1"/>
              <a:t>акцентується</a:t>
            </a:r>
            <a:r>
              <a:rPr sz="2400" spc="-130" dirty="0"/>
              <a:t> </a:t>
            </a:r>
            <a:r>
              <a:rPr sz="2400" spc="-120" dirty="0" err="1" smtClean="0"/>
              <a:t>увага</a:t>
            </a:r>
            <a:r>
              <a:rPr lang="uk-UA" sz="2400" spc="-120" dirty="0" smtClean="0"/>
              <a:t> </a:t>
            </a:r>
            <a:r>
              <a:rPr sz="2400" spc="-830" dirty="0" smtClean="0"/>
              <a:t> </a:t>
            </a:r>
            <a:r>
              <a:rPr sz="2400" spc="-135" dirty="0" err="1" smtClean="0"/>
              <a:t>на</a:t>
            </a:r>
            <a:r>
              <a:rPr spc="-135" dirty="0"/>
              <a:t>):</a:t>
            </a:r>
          </a:p>
        </p:txBody>
      </p:sp>
      <p:sp>
        <p:nvSpPr>
          <p:cNvPr id="7" name="object 7"/>
          <p:cNvSpPr/>
          <p:nvPr/>
        </p:nvSpPr>
        <p:spPr>
          <a:xfrm>
            <a:off x="3371088" y="676655"/>
            <a:ext cx="7324344" cy="1126236"/>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5923356" y="982827"/>
            <a:ext cx="2731770"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Arial"/>
                <a:cs typeface="Arial"/>
              </a:rPr>
              <a:t>Цифрова</a:t>
            </a:r>
            <a:r>
              <a:rPr sz="2400" b="1" spc="-240" dirty="0">
                <a:latin typeface="Arial"/>
                <a:cs typeface="Arial"/>
              </a:rPr>
              <a:t> </a:t>
            </a:r>
            <a:r>
              <a:rPr sz="2400" b="1" spc="-105" dirty="0">
                <a:latin typeface="Arial"/>
                <a:cs typeface="Arial"/>
              </a:rPr>
              <a:t>економіка</a:t>
            </a:r>
            <a:endParaRPr sz="2400" dirty="0">
              <a:latin typeface="Arial"/>
              <a:cs typeface="Arial"/>
            </a:endParaRPr>
          </a:p>
        </p:txBody>
      </p:sp>
      <p:grpSp>
        <p:nvGrpSpPr>
          <p:cNvPr id="9" name="object 9"/>
          <p:cNvGrpSpPr/>
          <p:nvPr/>
        </p:nvGrpSpPr>
        <p:grpSpPr>
          <a:xfrm>
            <a:off x="2875788" y="676655"/>
            <a:ext cx="7820025" cy="2413000"/>
            <a:chOff x="2875788" y="676655"/>
            <a:chExt cx="7820025" cy="2413000"/>
          </a:xfrm>
        </p:grpSpPr>
        <p:sp>
          <p:nvSpPr>
            <p:cNvPr id="10" name="object 10"/>
            <p:cNvSpPr/>
            <p:nvPr/>
          </p:nvSpPr>
          <p:spPr>
            <a:xfrm>
              <a:off x="2875788" y="676655"/>
              <a:ext cx="1124712" cy="1126236"/>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371088" y="1962911"/>
              <a:ext cx="7324344" cy="1126236"/>
            </a:xfrm>
            <a:prstGeom prst="rect">
              <a:avLst/>
            </a:prstGeom>
            <a:blipFill>
              <a:blip r:embed="rId7" cstate="print"/>
              <a:stretch>
                <a:fillRect/>
              </a:stretch>
            </a:blipFill>
          </p:spPr>
          <p:txBody>
            <a:bodyPr wrap="square" lIns="0" tIns="0" rIns="0" bIns="0" rtlCol="0"/>
            <a:lstStyle/>
            <a:p>
              <a:endParaRPr/>
            </a:p>
          </p:txBody>
        </p:sp>
      </p:grpSp>
      <p:sp>
        <p:nvSpPr>
          <p:cNvPr id="12" name="object 12"/>
          <p:cNvSpPr txBox="1"/>
          <p:nvPr/>
        </p:nvSpPr>
        <p:spPr>
          <a:xfrm>
            <a:off x="6345504" y="2268944"/>
            <a:ext cx="1889125" cy="391160"/>
          </a:xfrm>
          <a:prstGeom prst="rect">
            <a:avLst/>
          </a:prstGeom>
        </p:spPr>
        <p:txBody>
          <a:bodyPr vert="horz" wrap="square" lIns="0" tIns="12700" rIns="0" bIns="0" rtlCol="0">
            <a:spAutoFit/>
          </a:bodyPr>
          <a:lstStyle/>
          <a:p>
            <a:pPr marL="12700">
              <a:lnSpc>
                <a:spcPct val="100000"/>
              </a:lnSpc>
              <a:spcBef>
                <a:spcPts val="100"/>
              </a:spcBef>
            </a:pPr>
            <a:r>
              <a:rPr sz="2400" b="1" spc="-155" dirty="0">
                <a:latin typeface="Arial"/>
                <a:cs typeface="Arial"/>
              </a:rPr>
              <a:t>Цифровізація</a:t>
            </a:r>
            <a:endParaRPr sz="2400" dirty="0">
              <a:latin typeface="Arial"/>
              <a:cs typeface="Arial"/>
            </a:endParaRPr>
          </a:p>
        </p:txBody>
      </p:sp>
      <p:grpSp>
        <p:nvGrpSpPr>
          <p:cNvPr id="13" name="object 13"/>
          <p:cNvGrpSpPr/>
          <p:nvPr/>
        </p:nvGrpSpPr>
        <p:grpSpPr>
          <a:xfrm>
            <a:off x="2875788" y="1964435"/>
            <a:ext cx="7820025" cy="2411095"/>
            <a:chOff x="2875788" y="1964435"/>
            <a:chExt cx="7820025" cy="2411095"/>
          </a:xfrm>
        </p:grpSpPr>
        <p:sp>
          <p:nvSpPr>
            <p:cNvPr id="14" name="object 14"/>
            <p:cNvSpPr/>
            <p:nvPr/>
          </p:nvSpPr>
          <p:spPr>
            <a:xfrm>
              <a:off x="2875788" y="1964435"/>
              <a:ext cx="1124712" cy="1124712"/>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3371088" y="3249167"/>
              <a:ext cx="7324344" cy="1126235"/>
            </a:xfrm>
            <a:prstGeom prst="rect">
              <a:avLst/>
            </a:prstGeom>
            <a:blipFill>
              <a:blip r:embed="rId9" cstate="print"/>
              <a:stretch>
                <a:fillRect/>
              </a:stretch>
            </a:blipFill>
          </p:spPr>
          <p:txBody>
            <a:bodyPr wrap="square" lIns="0" tIns="0" rIns="0" bIns="0" rtlCol="0"/>
            <a:lstStyle/>
            <a:p>
              <a:endParaRPr/>
            </a:p>
          </p:txBody>
        </p:sp>
      </p:grpSp>
      <p:sp>
        <p:nvSpPr>
          <p:cNvPr id="16" name="object 16"/>
          <p:cNvSpPr txBox="1"/>
          <p:nvPr/>
        </p:nvSpPr>
        <p:spPr>
          <a:xfrm>
            <a:off x="4595952" y="3555060"/>
            <a:ext cx="5387340" cy="391160"/>
          </a:xfrm>
          <a:prstGeom prst="rect">
            <a:avLst/>
          </a:prstGeom>
        </p:spPr>
        <p:txBody>
          <a:bodyPr vert="horz" wrap="square" lIns="0" tIns="12700" rIns="0" bIns="0" rtlCol="0">
            <a:spAutoFit/>
          </a:bodyPr>
          <a:lstStyle/>
          <a:p>
            <a:pPr marL="12700">
              <a:lnSpc>
                <a:spcPct val="100000"/>
              </a:lnSpc>
              <a:spcBef>
                <a:spcPts val="100"/>
              </a:spcBef>
            </a:pPr>
            <a:r>
              <a:rPr sz="2400" b="1" spc="-175" dirty="0">
                <a:latin typeface="Arial"/>
                <a:cs typeface="Arial"/>
              </a:rPr>
              <a:t>Цифровий </a:t>
            </a:r>
            <a:r>
              <a:rPr sz="2400" b="1" spc="-160" dirty="0">
                <a:latin typeface="Arial"/>
                <a:cs typeface="Arial"/>
              </a:rPr>
              <a:t>розрив </a:t>
            </a:r>
            <a:r>
              <a:rPr sz="2400" b="1" spc="-185" dirty="0">
                <a:latin typeface="Arial"/>
                <a:cs typeface="Arial"/>
              </a:rPr>
              <a:t>(цифрова</a:t>
            </a:r>
            <a:r>
              <a:rPr sz="2400" b="1" spc="-190" dirty="0">
                <a:latin typeface="Arial"/>
                <a:cs typeface="Arial"/>
              </a:rPr>
              <a:t> </a:t>
            </a:r>
            <a:r>
              <a:rPr sz="2400" b="1" spc="-155" dirty="0">
                <a:latin typeface="Arial"/>
                <a:cs typeface="Arial"/>
              </a:rPr>
              <a:t>нерівність)</a:t>
            </a:r>
            <a:endParaRPr sz="2400" dirty="0">
              <a:latin typeface="Arial"/>
              <a:cs typeface="Arial"/>
            </a:endParaRPr>
          </a:p>
        </p:txBody>
      </p:sp>
      <p:grpSp>
        <p:nvGrpSpPr>
          <p:cNvPr id="17" name="object 17"/>
          <p:cNvGrpSpPr/>
          <p:nvPr/>
        </p:nvGrpSpPr>
        <p:grpSpPr>
          <a:xfrm>
            <a:off x="2875788" y="3249167"/>
            <a:ext cx="7820025" cy="2413000"/>
            <a:chOff x="2875788" y="3249167"/>
            <a:chExt cx="7820025" cy="2413000"/>
          </a:xfrm>
        </p:grpSpPr>
        <p:sp>
          <p:nvSpPr>
            <p:cNvPr id="18" name="object 18"/>
            <p:cNvSpPr/>
            <p:nvPr/>
          </p:nvSpPr>
          <p:spPr>
            <a:xfrm>
              <a:off x="2875788" y="3249167"/>
              <a:ext cx="1124712" cy="1126235"/>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3371088" y="4535423"/>
              <a:ext cx="7324344" cy="1126236"/>
            </a:xfrm>
            <a:prstGeom prst="rect">
              <a:avLst/>
            </a:prstGeom>
            <a:blipFill>
              <a:blip r:embed="rId11" cstate="print"/>
              <a:stretch>
                <a:fillRect/>
              </a:stretch>
            </a:blipFill>
          </p:spPr>
          <p:txBody>
            <a:bodyPr wrap="square" lIns="0" tIns="0" rIns="0" bIns="0" rtlCol="0"/>
            <a:lstStyle/>
            <a:p>
              <a:endParaRPr/>
            </a:p>
          </p:txBody>
        </p:sp>
      </p:grpSp>
      <p:sp>
        <p:nvSpPr>
          <p:cNvPr id="20" name="object 20"/>
          <p:cNvSpPr txBox="1"/>
          <p:nvPr/>
        </p:nvSpPr>
        <p:spPr>
          <a:xfrm>
            <a:off x="5585028" y="4841176"/>
            <a:ext cx="3408679" cy="391160"/>
          </a:xfrm>
          <a:prstGeom prst="rect">
            <a:avLst/>
          </a:prstGeom>
        </p:spPr>
        <p:txBody>
          <a:bodyPr vert="horz" wrap="square" lIns="0" tIns="12700" rIns="0" bIns="0" rtlCol="0">
            <a:spAutoFit/>
          </a:bodyPr>
          <a:lstStyle/>
          <a:p>
            <a:pPr marL="12700">
              <a:lnSpc>
                <a:spcPct val="100000"/>
              </a:lnSpc>
              <a:spcBef>
                <a:spcPts val="100"/>
              </a:spcBef>
            </a:pPr>
            <a:r>
              <a:rPr sz="2400" b="1" spc="-175" dirty="0">
                <a:latin typeface="Arial"/>
                <a:cs typeface="Arial"/>
              </a:rPr>
              <a:t>Цифрові</a:t>
            </a:r>
            <a:r>
              <a:rPr sz="2400" b="1" spc="-215" dirty="0">
                <a:latin typeface="Arial"/>
                <a:cs typeface="Arial"/>
              </a:rPr>
              <a:t> </a:t>
            </a:r>
            <a:r>
              <a:rPr sz="2400" b="1" spc="-150" dirty="0">
                <a:latin typeface="Arial"/>
                <a:cs typeface="Arial"/>
              </a:rPr>
              <a:t>інфраструктури</a:t>
            </a:r>
            <a:endParaRPr sz="2400" dirty="0">
              <a:latin typeface="Arial"/>
              <a:cs typeface="Arial"/>
            </a:endParaRPr>
          </a:p>
        </p:txBody>
      </p:sp>
      <p:grpSp>
        <p:nvGrpSpPr>
          <p:cNvPr id="21" name="object 21"/>
          <p:cNvGrpSpPr/>
          <p:nvPr/>
        </p:nvGrpSpPr>
        <p:grpSpPr>
          <a:xfrm>
            <a:off x="2875788" y="4536947"/>
            <a:ext cx="7820025" cy="2321560"/>
            <a:chOff x="2875788" y="4536947"/>
            <a:chExt cx="7820025" cy="2321560"/>
          </a:xfrm>
        </p:grpSpPr>
        <p:sp>
          <p:nvSpPr>
            <p:cNvPr id="22" name="object 22"/>
            <p:cNvSpPr/>
            <p:nvPr/>
          </p:nvSpPr>
          <p:spPr>
            <a:xfrm>
              <a:off x="2875788" y="4536947"/>
              <a:ext cx="1124712" cy="1124711"/>
            </a:xfrm>
            <a:prstGeom prst="rect">
              <a:avLst/>
            </a:prstGeom>
            <a:blipFill>
              <a:blip r:embed="rId12" cstate="print"/>
              <a:stretch>
                <a:fillRect/>
              </a:stretch>
            </a:blipFill>
          </p:spPr>
          <p:txBody>
            <a:bodyPr wrap="square" lIns="0" tIns="0" rIns="0" bIns="0" rtlCol="0"/>
            <a:lstStyle/>
            <a:p>
              <a:endParaRPr/>
            </a:p>
          </p:txBody>
        </p:sp>
        <p:sp>
          <p:nvSpPr>
            <p:cNvPr id="23" name="object 23"/>
            <p:cNvSpPr/>
            <p:nvPr/>
          </p:nvSpPr>
          <p:spPr>
            <a:xfrm>
              <a:off x="3371088" y="5823203"/>
              <a:ext cx="7324344" cy="1034796"/>
            </a:xfrm>
            <a:prstGeom prst="rect">
              <a:avLst/>
            </a:prstGeom>
            <a:blipFill>
              <a:blip r:embed="rId13" cstate="print"/>
              <a:stretch>
                <a:fillRect/>
              </a:stretch>
            </a:blipFill>
          </p:spPr>
          <p:txBody>
            <a:bodyPr wrap="square" lIns="0" tIns="0" rIns="0" bIns="0" rtlCol="0"/>
            <a:lstStyle/>
            <a:p>
              <a:endParaRPr/>
            </a:p>
          </p:txBody>
        </p:sp>
      </p:grpSp>
      <p:sp>
        <p:nvSpPr>
          <p:cNvPr id="24" name="object 24"/>
          <p:cNvSpPr txBox="1"/>
          <p:nvPr/>
        </p:nvSpPr>
        <p:spPr>
          <a:xfrm>
            <a:off x="4185996" y="6127288"/>
            <a:ext cx="6209030"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Arial"/>
                <a:cs typeface="Arial"/>
              </a:rPr>
              <a:t>Цифрова </a:t>
            </a:r>
            <a:r>
              <a:rPr sz="2400" b="1" spc="-140" dirty="0">
                <a:latin typeface="Arial"/>
                <a:cs typeface="Arial"/>
              </a:rPr>
              <a:t>компетенція </a:t>
            </a:r>
            <a:r>
              <a:rPr sz="2400" b="1" spc="-185" dirty="0">
                <a:latin typeface="Arial"/>
                <a:cs typeface="Arial"/>
              </a:rPr>
              <a:t>(цифрова</a:t>
            </a:r>
            <a:r>
              <a:rPr sz="2400" b="1" spc="-204" dirty="0">
                <a:latin typeface="Arial"/>
                <a:cs typeface="Arial"/>
              </a:rPr>
              <a:t> </a:t>
            </a:r>
            <a:r>
              <a:rPr sz="2400" b="1" spc="-140" dirty="0">
                <a:latin typeface="Arial"/>
                <a:cs typeface="Arial"/>
              </a:rPr>
              <a:t>грамотність)</a:t>
            </a:r>
            <a:endParaRPr sz="2400" dirty="0">
              <a:latin typeface="Arial"/>
              <a:cs typeface="Arial"/>
            </a:endParaRPr>
          </a:p>
        </p:txBody>
      </p:sp>
      <p:sp>
        <p:nvSpPr>
          <p:cNvPr id="25" name="object 25"/>
          <p:cNvSpPr/>
          <p:nvPr/>
        </p:nvSpPr>
        <p:spPr>
          <a:xfrm>
            <a:off x="2875788" y="5823203"/>
            <a:ext cx="1124712" cy="1034796"/>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03092" y="30480"/>
            <a:ext cx="7200900" cy="10287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23346" y="287578"/>
            <a:ext cx="5605780" cy="391160"/>
          </a:xfrm>
          <a:prstGeom prst="rect">
            <a:avLst/>
          </a:prstGeom>
        </p:spPr>
        <p:txBody>
          <a:bodyPr vert="horz" wrap="square" lIns="0" tIns="12700" rIns="0" bIns="0" rtlCol="0">
            <a:spAutoFit/>
          </a:bodyPr>
          <a:lstStyle/>
          <a:p>
            <a:pPr marL="12700">
              <a:lnSpc>
                <a:spcPct val="100000"/>
              </a:lnSpc>
              <a:spcBef>
                <a:spcPts val="100"/>
              </a:spcBef>
            </a:pPr>
            <a:r>
              <a:rPr sz="2400" b="1" spc="-180" dirty="0">
                <a:solidFill>
                  <a:srgbClr val="000000"/>
                </a:solidFill>
                <a:latin typeface="Arial"/>
                <a:cs typeface="Arial"/>
              </a:rPr>
              <a:t>Цифрове </a:t>
            </a:r>
            <a:r>
              <a:rPr sz="2400" b="1" spc="-150" dirty="0">
                <a:solidFill>
                  <a:srgbClr val="000000"/>
                </a:solidFill>
                <a:latin typeface="Arial"/>
                <a:cs typeface="Arial"/>
              </a:rPr>
              <a:t>робоче </a:t>
            </a:r>
            <a:r>
              <a:rPr sz="2400" b="1" spc="-125" dirty="0">
                <a:solidFill>
                  <a:srgbClr val="000000"/>
                </a:solidFill>
                <a:latin typeface="Arial"/>
                <a:cs typeface="Arial"/>
              </a:rPr>
              <a:t>місце, </a:t>
            </a:r>
            <a:r>
              <a:rPr sz="2400" b="1" spc="-195" dirty="0">
                <a:solidFill>
                  <a:srgbClr val="000000"/>
                </a:solidFill>
                <a:latin typeface="Arial"/>
                <a:cs typeface="Arial"/>
              </a:rPr>
              <a:t>цифрові</a:t>
            </a:r>
            <a:r>
              <a:rPr sz="2400" b="1" spc="-275" dirty="0">
                <a:solidFill>
                  <a:srgbClr val="000000"/>
                </a:solidFill>
                <a:latin typeface="Arial"/>
                <a:cs typeface="Arial"/>
              </a:rPr>
              <a:t> </a:t>
            </a:r>
            <a:r>
              <a:rPr sz="2400" b="1" spc="-180" dirty="0">
                <a:solidFill>
                  <a:srgbClr val="000000"/>
                </a:solidFill>
                <a:latin typeface="Arial"/>
                <a:cs typeface="Arial"/>
              </a:rPr>
              <a:t>професії</a:t>
            </a:r>
            <a:endParaRPr sz="2400" dirty="0">
              <a:latin typeface="Arial"/>
              <a:cs typeface="Arial"/>
            </a:endParaRPr>
          </a:p>
        </p:txBody>
      </p:sp>
      <p:grpSp>
        <p:nvGrpSpPr>
          <p:cNvPr id="4" name="object 4"/>
          <p:cNvGrpSpPr/>
          <p:nvPr/>
        </p:nvGrpSpPr>
        <p:grpSpPr>
          <a:xfrm>
            <a:off x="2955035" y="30480"/>
            <a:ext cx="7649209" cy="6827520"/>
            <a:chOff x="2955035" y="30480"/>
            <a:chExt cx="7649209" cy="6827520"/>
          </a:xfrm>
        </p:grpSpPr>
        <p:sp>
          <p:nvSpPr>
            <p:cNvPr id="5" name="object 5"/>
            <p:cNvSpPr/>
            <p:nvPr/>
          </p:nvSpPr>
          <p:spPr>
            <a:xfrm>
              <a:off x="2955035" y="30480"/>
              <a:ext cx="1028700" cy="10287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03091" y="1190243"/>
              <a:ext cx="7200900" cy="102870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955035" y="1190243"/>
              <a:ext cx="1028700" cy="10287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403091" y="2350007"/>
              <a:ext cx="7200900" cy="1030224"/>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955035" y="2351531"/>
              <a:ext cx="1028700" cy="10287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403091" y="3511295"/>
              <a:ext cx="7200900" cy="1028699"/>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2955035" y="3512820"/>
              <a:ext cx="1028700" cy="1027175"/>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3403091" y="4654295"/>
              <a:ext cx="7200900" cy="1100327"/>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2955035" y="4672583"/>
              <a:ext cx="1028700" cy="1028699"/>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3403091" y="5833871"/>
              <a:ext cx="7200900" cy="1024128"/>
            </a:xfrm>
            <a:prstGeom prst="rect">
              <a:avLst/>
            </a:prstGeom>
            <a:blipFill>
              <a:blip r:embed="rId12" cstate="print"/>
              <a:stretch>
                <a:fillRect/>
              </a:stretch>
            </a:blipFill>
          </p:spPr>
          <p:txBody>
            <a:bodyPr wrap="square" lIns="0" tIns="0" rIns="0" bIns="0" rtlCol="0"/>
            <a:lstStyle/>
            <a:p>
              <a:endParaRPr/>
            </a:p>
          </p:txBody>
        </p:sp>
      </p:grpSp>
      <p:sp>
        <p:nvSpPr>
          <p:cNvPr id="15" name="object 15"/>
          <p:cNvSpPr txBox="1"/>
          <p:nvPr/>
        </p:nvSpPr>
        <p:spPr>
          <a:xfrm>
            <a:off x="5663820" y="4160709"/>
            <a:ext cx="3573145" cy="1828706"/>
          </a:xfrm>
          <a:prstGeom prst="rect">
            <a:avLst/>
          </a:prstGeom>
        </p:spPr>
        <p:txBody>
          <a:bodyPr vert="horz" wrap="square" lIns="0" tIns="12700" rIns="0" bIns="0" rtlCol="0">
            <a:spAutoFit/>
          </a:bodyPr>
          <a:lstStyle/>
          <a:p>
            <a:pPr>
              <a:lnSpc>
                <a:spcPct val="100000"/>
              </a:lnSpc>
            </a:pPr>
            <a:endParaRPr sz="2400" dirty="0">
              <a:latin typeface="Arial"/>
              <a:cs typeface="Arial"/>
            </a:endParaRPr>
          </a:p>
          <a:p>
            <a:pPr>
              <a:lnSpc>
                <a:spcPct val="100000"/>
              </a:lnSpc>
              <a:spcBef>
                <a:spcPts val="50"/>
              </a:spcBef>
            </a:pPr>
            <a:endParaRPr sz="1850" dirty="0">
              <a:latin typeface="Arial"/>
              <a:cs typeface="Arial"/>
            </a:endParaRPr>
          </a:p>
          <a:p>
            <a:pPr algn="ctr">
              <a:lnSpc>
                <a:spcPts val="2760"/>
              </a:lnSpc>
            </a:pPr>
            <a:r>
              <a:rPr sz="2400" b="1" spc="-165" dirty="0">
                <a:latin typeface="Arial"/>
                <a:cs typeface="Arial"/>
              </a:rPr>
              <a:t>Єдиний </a:t>
            </a:r>
            <a:r>
              <a:rPr sz="2400" b="1" spc="-215" dirty="0">
                <a:latin typeface="Arial"/>
                <a:cs typeface="Arial"/>
              </a:rPr>
              <a:t>цифровий</a:t>
            </a:r>
            <a:r>
              <a:rPr sz="2400" b="1" spc="165" dirty="0">
                <a:latin typeface="Arial"/>
                <a:cs typeface="Arial"/>
              </a:rPr>
              <a:t> </a:t>
            </a:r>
            <a:r>
              <a:rPr sz="2400" b="1" spc="-195" dirty="0">
                <a:latin typeface="Arial"/>
                <a:cs typeface="Arial"/>
              </a:rPr>
              <a:t>простір</a:t>
            </a:r>
            <a:endParaRPr sz="2400" dirty="0">
              <a:latin typeface="Arial"/>
              <a:cs typeface="Arial"/>
            </a:endParaRPr>
          </a:p>
          <a:p>
            <a:pPr algn="ctr">
              <a:lnSpc>
                <a:spcPts val="2760"/>
              </a:lnSpc>
            </a:pPr>
            <a:r>
              <a:rPr sz="2400" b="1" spc="20" dirty="0">
                <a:latin typeface="Arial"/>
                <a:cs typeface="Arial"/>
              </a:rPr>
              <a:t>(Digital </a:t>
            </a:r>
            <a:r>
              <a:rPr sz="2400" b="1" spc="-75" dirty="0">
                <a:latin typeface="Arial"/>
                <a:cs typeface="Arial"/>
              </a:rPr>
              <a:t>Single</a:t>
            </a:r>
            <a:r>
              <a:rPr sz="2400" b="1" spc="-45" dirty="0">
                <a:latin typeface="Arial"/>
                <a:cs typeface="Arial"/>
              </a:rPr>
              <a:t> </a:t>
            </a:r>
            <a:r>
              <a:rPr sz="2400" b="1" spc="55" dirty="0">
                <a:latin typeface="Arial"/>
                <a:cs typeface="Arial"/>
              </a:rPr>
              <a:t>Market)</a:t>
            </a:r>
            <a:endParaRPr sz="2400" dirty="0">
              <a:latin typeface="Arial"/>
              <a:cs typeface="Arial"/>
            </a:endParaRPr>
          </a:p>
          <a:p>
            <a:pPr>
              <a:lnSpc>
                <a:spcPct val="100000"/>
              </a:lnSpc>
            </a:pPr>
            <a:endParaRPr sz="2800" dirty="0">
              <a:latin typeface="Arial"/>
              <a:cs typeface="Arial"/>
            </a:endParaRPr>
          </a:p>
        </p:txBody>
      </p:sp>
      <p:sp>
        <p:nvSpPr>
          <p:cNvPr id="16" name="object 16"/>
          <p:cNvSpPr/>
          <p:nvPr/>
        </p:nvSpPr>
        <p:spPr>
          <a:xfrm>
            <a:off x="2955035" y="5833871"/>
            <a:ext cx="1028700" cy="1024128"/>
          </a:xfrm>
          <a:prstGeom prst="rect">
            <a:avLst/>
          </a:prstGeom>
          <a:blipFill>
            <a:blip r:embed="rId13" cstate="print"/>
            <a:stretch>
              <a:fillRect/>
            </a:stretch>
          </a:blipFill>
        </p:spPr>
        <p:txBody>
          <a:bodyPr wrap="square" lIns="0" tIns="0" rIns="0" bIns="0" rtlCol="0"/>
          <a:lstStyle/>
          <a:p>
            <a:endParaRPr/>
          </a:p>
        </p:txBody>
      </p:sp>
      <p:sp>
        <p:nvSpPr>
          <p:cNvPr id="20" name="TextBox 19">
            <a:extLst>
              <a:ext uri="{FF2B5EF4-FFF2-40B4-BE49-F238E27FC236}">
                <a16:creationId xmlns="" xmlns:a16="http://schemas.microsoft.com/office/drawing/2014/main" id="{C298472E-60A2-0375-D8AF-EED32E286AE6}"/>
              </a:ext>
            </a:extLst>
          </p:cNvPr>
          <p:cNvSpPr txBox="1"/>
          <p:nvPr/>
        </p:nvSpPr>
        <p:spPr>
          <a:xfrm>
            <a:off x="3983735" y="1489268"/>
            <a:ext cx="6098582" cy="461665"/>
          </a:xfrm>
          <a:prstGeom prst="rect">
            <a:avLst/>
          </a:prstGeom>
          <a:noFill/>
        </p:spPr>
        <p:txBody>
          <a:bodyPr wrap="square">
            <a:spAutoFit/>
          </a:bodyPr>
          <a:lstStyle/>
          <a:p>
            <a:pPr algn="ctr">
              <a:lnSpc>
                <a:spcPct val="100000"/>
              </a:lnSpc>
              <a:spcBef>
                <a:spcPts val="100"/>
              </a:spcBef>
            </a:pPr>
            <a:r>
              <a:rPr lang="ru-RU" sz="2400" b="1" spc="-140" dirty="0" err="1">
                <a:latin typeface="Arial"/>
                <a:cs typeface="Arial"/>
              </a:rPr>
              <a:t>Індустрія</a:t>
            </a:r>
            <a:r>
              <a:rPr lang="ru-RU" sz="2400" b="1" spc="-180" dirty="0">
                <a:latin typeface="Arial"/>
                <a:cs typeface="Arial"/>
              </a:rPr>
              <a:t> </a:t>
            </a:r>
            <a:r>
              <a:rPr lang="ru-RU" sz="2400" b="1" spc="-45" dirty="0">
                <a:latin typeface="Arial"/>
                <a:cs typeface="Arial"/>
              </a:rPr>
              <a:t>4.0</a:t>
            </a:r>
            <a:endParaRPr lang="ru-RU" sz="2400" dirty="0">
              <a:latin typeface="Arial"/>
              <a:cs typeface="Arial"/>
            </a:endParaRPr>
          </a:p>
        </p:txBody>
      </p:sp>
      <p:sp>
        <p:nvSpPr>
          <p:cNvPr id="22" name="TextBox 21">
            <a:extLst>
              <a:ext uri="{FF2B5EF4-FFF2-40B4-BE49-F238E27FC236}">
                <a16:creationId xmlns="" xmlns:a16="http://schemas.microsoft.com/office/drawing/2014/main" id="{D6EB52CA-F894-9C7C-AA95-BD65D523BD75}"/>
              </a:ext>
            </a:extLst>
          </p:cNvPr>
          <p:cNvSpPr txBox="1"/>
          <p:nvPr/>
        </p:nvSpPr>
        <p:spPr>
          <a:xfrm>
            <a:off x="3983735" y="2606719"/>
            <a:ext cx="6098582" cy="461665"/>
          </a:xfrm>
          <a:prstGeom prst="rect">
            <a:avLst/>
          </a:prstGeom>
          <a:noFill/>
        </p:spPr>
        <p:txBody>
          <a:bodyPr wrap="square">
            <a:spAutoFit/>
          </a:bodyPr>
          <a:lstStyle/>
          <a:p>
            <a:pPr algn="ctr"/>
            <a:r>
              <a:rPr lang="ru-RU" sz="2400" b="1" spc="-140" dirty="0" err="1">
                <a:latin typeface="Arial"/>
                <a:cs typeface="Arial"/>
              </a:rPr>
              <a:t>Електронна</a:t>
            </a:r>
            <a:r>
              <a:rPr lang="ru-RU" sz="2400" b="1" spc="-215" dirty="0">
                <a:latin typeface="Arial"/>
                <a:cs typeface="Arial"/>
              </a:rPr>
              <a:t> </a:t>
            </a:r>
            <a:r>
              <a:rPr lang="ru-RU" sz="2400" b="1" spc="-135" dirty="0" err="1">
                <a:latin typeface="Arial"/>
                <a:cs typeface="Arial"/>
              </a:rPr>
              <a:t>демократія</a:t>
            </a:r>
            <a:r>
              <a:rPr lang="ru-RU" sz="2400" b="1" spc="-135" dirty="0">
                <a:latin typeface="Arial"/>
                <a:cs typeface="Arial"/>
              </a:rPr>
              <a:t> </a:t>
            </a:r>
            <a:endParaRPr lang="ru-RU" sz="2400" dirty="0"/>
          </a:p>
        </p:txBody>
      </p:sp>
      <p:sp>
        <p:nvSpPr>
          <p:cNvPr id="24" name="TextBox 23">
            <a:extLst>
              <a:ext uri="{FF2B5EF4-FFF2-40B4-BE49-F238E27FC236}">
                <a16:creationId xmlns="" xmlns:a16="http://schemas.microsoft.com/office/drawing/2014/main" id="{1F132F89-7D87-0823-A295-AF87E4DFC510}"/>
              </a:ext>
            </a:extLst>
          </p:cNvPr>
          <p:cNvSpPr txBox="1"/>
          <p:nvPr/>
        </p:nvSpPr>
        <p:spPr>
          <a:xfrm>
            <a:off x="4176945" y="3147633"/>
            <a:ext cx="6098582" cy="1040478"/>
          </a:xfrm>
          <a:prstGeom prst="rect">
            <a:avLst/>
          </a:prstGeom>
          <a:noFill/>
        </p:spPr>
        <p:txBody>
          <a:bodyPr wrap="square">
            <a:spAutoFit/>
          </a:bodyPr>
          <a:lstStyle/>
          <a:p>
            <a:pPr marL="186055" marR="179705" algn="ctr">
              <a:lnSpc>
                <a:spcPct val="317200"/>
              </a:lnSpc>
            </a:pPr>
            <a:r>
              <a:rPr lang="ru-RU" sz="2400" b="1" spc="-120" dirty="0" err="1">
                <a:latin typeface="Arial"/>
                <a:cs typeface="Arial"/>
              </a:rPr>
              <a:t>Інтернет</a:t>
            </a:r>
            <a:r>
              <a:rPr lang="ru-RU" sz="2400" b="1" spc="-190" dirty="0">
                <a:latin typeface="Arial"/>
                <a:cs typeface="Arial"/>
              </a:rPr>
              <a:t> </a:t>
            </a:r>
            <a:r>
              <a:rPr lang="ru-RU" sz="2400" b="1" spc="-130" dirty="0">
                <a:latin typeface="Arial"/>
                <a:cs typeface="Arial"/>
              </a:rPr>
              <a:t>речей</a:t>
            </a:r>
            <a:endParaRPr lang="ru-RU" sz="2400" dirty="0">
              <a:latin typeface="Arial"/>
              <a:cs typeface="Arial"/>
            </a:endParaRPr>
          </a:p>
        </p:txBody>
      </p:sp>
      <p:sp>
        <p:nvSpPr>
          <p:cNvPr id="26" name="TextBox 25">
            <a:extLst>
              <a:ext uri="{FF2B5EF4-FFF2-40B4-BE49-F238E27FC236}">
                <a16:creationId xmlns="" xmlns:a16="http://schemas.microsoft.com/office/drawing/2014/main" id="{B8AD16C4-ABA3-61AC-82B7-26F9FBBB176F}"/>
              </a:ext>
            </a:extLst>
          </p:cNvPr>
          <p:cNvSpPr txBox="1"/>
          <p:nvPr/>
        </p:nvSpPr>
        <p:spPr>
          <a:xfrm>
            <a:off x="4232948" y="6103715"/>
            <a:ext cx="6098582" cy="461665"/>
          </a:xfrm>
          <a:prstGeom prst="rect">
            <a:avLst/>
          </a:prstGeom>
          <a:noFill/>
        </p:spPr>
        <p:txBody>
          <a:bodyPr wrap="square">
            <a:spAutoFit/>
          </a:bodyPr>
          <a:lstStyle/>
          <a:p>
            <a:pPr algn="ctr">
              <a:lnSpc>
                <a:spcPct val="100000"/>
              </a:lnSpc>
              <a:spcBef>
                <a:spcPts val="1714"/>
              </a:spcBef>
            </a:pPr>
            <a:r>
              <a:rPr lang="ru-RU" sz="2400" spc="-170" dirty="0" err="1">
                <a:latin typeface="Arial"/>
                <a:cs typeface="Arial"/>
              </a:rPr>
              <a:t>Інші</a:t>
            </a:r>
            <a:r>
              <a:rPr lang="ru-RU" sz="1800" spc="-170" dirty="0">
                <a:latin typeface="Arial"/>
                <a:cs typeface="Arial"/>
              </a:rPr>
              <a:t>…</a:t>
            </a:r>
            <a:endParaRPr lang="ru-RU" sz="180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2921634" y="15498"/>
            <a:ext cx="9289542" cy="6858000"/>
            <a:chOff x="2897885" y="0"/>
            <a:chExt cx="9289542" cy="6858000"/>
          </a:xfrm>
        </p:grpSpPr>
        <p:sp>
          <p:nvSpPr>
            <p:cNvPr id="4" name="object 4"/>
            <p:cNvSpPr/>
            <p:nvPr/>
          </p:nvSpPr>
          <p:spPr>
            <a:xfrm>
              <a:off x="3043427"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FFFFFF"/>
            </a:solidFill>
          </p:spPr>
          <p:txBody>
            <a:bodyPr wrap="square" lIns="0" tIns="0" rIns="0" bIns="0" rtlCol="0"/>
            <a:lstStyle/>
            <a:p>
              <a:endParaRPr/>
            </a:p>
          </p:txBody>
        </p:sp>
        <p:sp>
          <p:nvSpPr>
            <p:cNvPr id="5" name="object 5"/>
            <p:cNvSpPr/>
            <p:nvPr/>
          </p:nvSpPr>
          <p:spPr>
            <a:xfrm>
              <a:off x="2968751" y="0"/>
              <a:ext cx="184404"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047999" y="0"/>
              <a:ext cx="102235" cy="6858000"/>
            </a:xfrm>
            <a:custGeom>
              <a:avLst/>
              <a:gdLst/>
              <a:ahLst/>
              <a:cxnLst/>
              <a:rect l="l" t="t" r="r" b="b"/>
              <a:pathLst>
                <a:path w="102235" h="6858000">
                  <a:moveTo>
                    <a:pt x="102107" y="0"/>
                  </a:moveTo>
                  <a:lnTo>
                    <a:pt x="0" y="0"/>
                  </a:lnTo>
                  <a:lnTo>
                    <a:pt x="0" y="6858000"/>
                  </a:lnTo>
                  <a:lnTo>
                    <a:pt x="102107" y="6858000"/>
                  </a:lnTo>
                  <a:lnTo>
                    <a:pt x="102107" y="0"/>
                  </a:lnTo>
                  <a:close/>
                </a:path>
              </a:pathLst>
            </a:custGeom>
            <a:solidFill>
              <a:srgbClr val="FFFFFF"/>
            </a:solidFill>
          </p:spPr>
          <p:txBody>
            <a:bodyPr wrap="square" lIns="0" tIns="0" rIns="0" bIns="0" rtlCol="0"/>
            <a:lstStyle/>
            <a:p>
              <a:endParaRPr/>
            </a:p>
          </p:txBody>
        </p:sp>
        <p:sp>
          <p:nvSpPr>
            <p:cNvPr id="7" name="object 7"/>
            <p:cNvSpPr/>
            <p:nvPr/>
          </p:nvSpPr>
          <p:spPr>
            <a:xfrm>
              <a:off x="2897885" y="2815589"/>
              <a:ext cx="280415" cy="21031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897885" y="2815589"/>
              <a:ext cx="280670" cy="210820"/>
            </a:xfrm>
            <a:custGeom>
              <a:avLst/>
              <a:gdLst/>
              <a:ahLst/>
              <a:cxnLst/>
              <a:rect l="l" t="t" r="r" b="b"/>
              <a:pathLst>
                <a:path w="280669" h="210819">
                  <a:moveTo>
                    <a:pt x="0" y="105155"/>
                  </a:moveTo>
                  <a:lnTo>
                    <a:pt x="11018" y="64224"/>
                  </a:lnTo>
                  <a:lnTo>
                    <a:pt x="41067" y="30799"/>
                  </a:lnTo>
                  <a:lnTo>
                    <a:pt x="85633" y="8263"/>
                  </a:lnTo>
                  <a:lnTo>
                    <a:pt x="140208" y="0"/>
                  </a:lnTo>
                  <a:lnTo>
                    <a:pt x="194782" y="8263"/>
                  </a:lnTo>
                  <a:lnTo>
                    <a:pt x="239348" y="30799"/>
                  </a:lnTo>
                  <a:lnTo>
                    <a:pt x="269397" y="64224"/>
                  </a:lnTo>
                  <a:lnTo>
                    <a:pt x="280416" y="105155"/>
                  </a:lnTo>
                  <a:lnTo>
                    <a:pt x="269397" y="146087"/>
                  </a:lnTo>
                  <a:lnTo>
                    <a:pt x="239348" y="179512"/>
                  </a:lnTo>
                  <a:lnTo>
                    <a:pt x="194782" y="202048"/>
                  </a:lnTo>
                  <a:lnTo>
                    <a:pt x="140208" y="210311"/>
                  </a:lnTo>
                  <a:lnTo>
                    <a:pt x="85633" y="202048"/>
                  </a:lnTo>
                  <a:lnTo>
                    <a:pt x="41067" y="179512"/>
                  </a:lnTo>
                  <a:lnTo>
                    <a:pt x="11018" y="146087"/>
                  </a:lnTo>
                  <a:lnTo>
                    <a:pt x="0" y="105155"/>
                  </a:lnTo>
                  <a:close/>
                </a:path>
              </a:pathLst>
            </a:custGeom>
            <a:ln w="3175">
              <a:solidFill>
                <a:srgbClr val="308DA5"/>
              </a:solidFill>
            </a:ln>
          </p:spPr>
          <p:txBody>
            <a:bodyPr wrap="square" lIns="0" tIns="0" rIns="0" bIns="0" rtlCol="0"/>
            <a:lstStyle/>
            <a:p>
              <a:endParaRPr/>
            </a:p>
          </p:txBody>
        </p:sp>
        <p:sp>
          <p:nvSpPr>
            <p:cNvPr id="9" name="object 9"/>
            <p:cNvSpPr/>
            <p:nvPr/>
          </p:nvSpPr>
          <p:spPr>
            <a:xfrm>
              <a:off x="3204971" y="2740151"/>
              <a:ext cx="97536" cy="7620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7808975" y="4835652"/>
              <a:ext cx="598931" cy="801624"/>
            </a:xfrm>
            <a:prstGeom prst="rect">
              <a:avLst/>
            </a:prstGeom>
            <a:blipFill>
              <a:blip r:embed="rId6" cstate="print"/>
              <a:stretch>
                <a:fillRect/>
              </a:stretch>
            </a:blipFill>
          </p:spPr>
          <p:txBody>
            <a:bodyPr wrap="square" lIns="0" tIns="0" rIns="0" bIns="0" rtlCol="0"/>
            <a:lstStyle/>
            <a:p>
              <a:endParaRPr/>
            </a:p>
          </p:txBody>
        </p:sp>
      </p:grpSp>
      <p:sp>
        <p:nvSpPr>
          <p:cNvPr id="23" name="object 23"/>
          <p:cNvSpPr txBox="1">
            <a:spLocks noGrp="1"/>
          </p:cNvSpPr>
          <p:nvPr>
            <p:ph type="title"/>
          </p:nvPr>
        </p:nvSpPr>
        <p:spPr>
          <a:xfrm>
            <a:off x="3598798" y="1079080"/>
            <a:ext cx="8262620" cy="1981312"/>
          </a:xfrm>
          <a:prstGeom prst="rect">
            <a:avLst/>
          </a:prstGeom>
        </p:spPr>
        <p:txBody>
          <a:bodyPr vert="horz" wrap="square" lIns="0" tIns="11430" rIns="0" bIns="0" rtlCol="0">
            <a:spAutoFit/>
          </a:bodyPr>
          <a:lstStyle/>
          <a:p>
            <a:pPr marL="2178050" marR="5080" indent="-2165985" algn="r">
              <a:lnSpc>
                <a:spcPct val="100299"/>
              </a:lnSpc>
              <a:spcBef>
                <a:spcPts val="90"/>
              </a:spcBef>
            </a:pPr>
            <a:r>
              <a:rPr sz="3200" b="1" i="1" spc="-140" dirty="0">
                <a:solidFill>
                  <a:srgbClr val="320E04"/>
                </a:solidFill>
                <a:latin typeface="Trebuchet MS"/>
                <a:cs typeface="Trebuchet MS"/>
              </a:rPr>
              <a:t>Формальна</a:t>
            </a:r>
            <a:r>
              <a:rPr sz="3200" b="1" i="1" spc="-335" dirty="0">
                <a:solidFill>
                  <a:srgbClr val="320E04"/>
                </a:solidFill>
                <a:latin typeface="Trebuchet MS"/>
                <a:cs typeface="Trebuchet MS"/>
              </a:rPr>
              <a:t> </a:t>
            </a:r>
            <a:r>
              <a:rPr sz="3200" b="1" i="1" spc="-160" dirty="0">
                <a:solidFill>
                  <a:srgbClr val="320E04"/>
                </a:solidFill>
                <a:latin typeface="Trebuchet MS"/>
                <a:cs typeface="Trebuchet MS"/>
              </a:rPr>
              <a:t>освіта</a:t>
            </a:r>
            <a:r>
              <a:rPr sz="3200" b="1" i="1" spc="-315" dirty="0">
                <a:solidFill>
                  <a:srgbClr val="320E04"/>
                </a:solidFill>
                <a:latin typeface="Trebuchet MS"/>
                <a:cs typeface="Trebuchet MS"/>
              </a:rPr>
              <a:t> </a:t>
            </a:r>
            <a:r>
              <a:rPr sz="3200" b="1" i="1" spc="-165" dirty="0">
                <a:solidFill>
                  <a:srgbClr val="320E04"/>
                </a:solidFill>
                <a:latin typeface="Trebuchet MS"/>
                <a:cs typeface="Trebuchet MS"/>
              </a:rPr>
              <a:t>допоможе</a:t>
            </a:r>
            <a:r>
              <a:rPr sz="3200" b="1" i="1" spc="-335" dirty="0">
                <a:solidFill>
                  <a:srgbClr val="320E04"/>
                </a:solidFill>
                <a:latin typeface="Trebuchet MS"/>
                <a:cs typeface="Trebuchet MS"/>
              </a:rPr>
              <a:t> </a:t>
            </a:r>
            <a:r>
              <a:rPr sz="3200" b="1" i="1" spc="-114" dirty="0">
                <a:solidFill>
                  <a:srgbClr val="320E04"/>
                </a:solidFill>
                <a:latin typeface="Trebuchet MS"/>
                <a:cs typeface="Trebuchet MS"/>
              </a:rPr>
              <a:t>вам</a:t>
            </a:r>
            <a:r>
              <a:rPr sz="3200" b="1" i="1" spc="-320" dirty="0">
                <a:solidFill>
                  <a:srgbClr val="320E04"/>
                </a:solidFill>
                <a:latin typeface="Trebuchet MS"/>
                <a:cs typeface="Trebuchet MS"/>
              </a:rPr>
              <a:t> </a:t>
            </a:r>
            <a:r>
              <a:rPr sz="3200" b="1" i="1" spc="-85" dirty="0">
                <a:solidFill>
                  <a:srgbClr val="320E04"/>
                </a:solidFill>
                <a:latin typeface="Trebuchet MS"/>
                <a:cs typeface="Trebuchet MS"/>
              </a:rPr>
              <a:t>вижити,</a:t>
            </a:r>
            <a:r>
              <a:rPr sz="3200" b="1" i="1" spc="-330" dirty="0">
                <a:solidFill>
                  <a:srgbClr val="320E04"/>
                </a:solidFill>
                <a:latin typeface="Trebuchet MS"/>
                <a:cs typeface="Trebuchet MS"/>
              </a:rPr>
              <a:t> </a:t>
            </a:r>
            <a:r>
              <a:rPr sz="3200" b="1" i="1" spc="-60" dirty="0">
                <a:solidFill>
                  <a:srgbClr val="320E04"/>
                </a:solidFill>
                <a:latin typeface="Trebuchet MS"/>
                <a:cs typeface="Trebuchet MS"/>
              </a:rPr>
              <a:t>а  </a:t>
            </a:r>
            <a:r>
              <a:rPr sz="3200" b="1" i="1" spc="-155" dirty="0">
                <a:solidFill>
                  <a:srgbClr val="320E04"/>
                </a:solidFill>
                <a:latin typeface="Trebuchet MS"/>
                <a:cs typeface="Trebuchet MS"/>
              </a:rPr>
              <a:t>самоосвіта</a:t>
            </a:r>
            <a:r>
              <a:rPr sz="3200" b="1" i="1" spc="-355" dirty="0">
                <a:solidFill>
                  <a:srgbClr val="320E04"/>
                </a:solidFill>
                <a:latin typeface="Trebuchet MS"/>
                <a:cs typeface="Trebuchet MS"/>
              </a:rPr>
              <a:t> </a:t>
            </a:r>
            <a:r>
              <a:rPr sz="3200" b="1" i="1" spc="-170" dirty="0">
                <a:solidFill>
                  <a:srgbClr val="320E04"/>
                </a:solidFill>
                <a:latin typeface="Trebuchet MS"/>
                <a:cs typeface="Trebuchet MS"/>
              </a:rPr>
              <a:t>приведе</a:t>
            </a:r>
            <a:r>
              <a:rPr sz="3200" b="1" i="1" spc="-330" dirty="0">
                <a:solidFill>
                  <a:srgbClr val="320E04"/>
                </a:solidFill>
                <a:latin typeface="Trebuchet MS"/>
                <a:cs typeface="Trebuchet MS"/>
              </a:rPr>
              <a:t> </a:t>
            </a:r>
            <a:r>
              <a:rPr sz="3200" b="1" i="1" spc="-120" dirty="0">
                <a:solidFill>
                  <a:srgbClr val="320E04"/>
                </a:solidFill>
                <a:latin typeface="Trebuchet MS"/>
                <a:cs typeface="Trebuchet MS"/>
              </a:rPr>
              <a:t>вас</a:t>
            </a:r>
            <a:r>
              <a:rPr sz="3200" b="1" i="1" spc="-330" dirty="0">
                <a:solidFill>
                  <a:srgbClr val="320E04"/>
                </a:solidFill>
                <a:latin typeface="Trebuchet MS"/>
                <a:cs typeface="Trebuchet MS"/>
              </a:rPr>
              <a:t> </a:t>
            </a:r>
            <a:r>
              <a:rPr sz="3200" b="1" i="1" spc="-220" dirty="0" err="1">
                <a:solidFill>
                  <a:srgbClr val="320E04"/>
                </a:solidFill>
                <a:latin typeface="Trebuchet MS"/>
                <a:cs typeface="Trebuchet MS"/>
              </a:rPr>
              <a:t>до</a:t>
            </a:r>
            <a:r>
              <a:rPr sz="3200" b="1" i="1" spc="-310" dirty="0">
                <a:solidFill>
                  <a:srgbClr val="320E04"/>
                </a:solidFill>
                <a:latin typeface="Trebuchet MS"/>
                <a:cs typeface="Trebuchet MS"/>
              </a:rPr>
              <a:t> </a:t>
            </a:r>
            <a:r>
              <a:rPr sz="3200" b="1" i="1" spc="-175" dirty="0" err="1">
                <a:solidFill>
                  <a:srgbClr val="320E04"/>
                </a:solidFill>
                <a:latin typeface="Trebuchet MS"/>
                <a:cs typeface="Trebuchet MS"/>
              </a:rPr>
              <a:t>успіху</a:t>
            </a:r>
            <a:r>
              <a:rPr lang="uk-UA" sz="3200" b="1" i="1" spc="-175" dirty="0">
                <a:solidFill>
                  <a:srgbClr val="320E04"/>
                </a:solidFill>
                <a:latin typeface="Trebuchet MS"/>
                <a:cs typeface="Trebuchet MS"/>
              </a:rPr>
              <a:t/>
            </a:r>
            <a:br>
              <a:rPr lang="uk-UA" sz="3200" b="1" i="1" spc="-175" dirty="0">
                <a:solidFill>
                  <a:srgbClr val="320E04"/>
                </a:solidFill>
                <a:latin typeface="Trebuchet MS"/>
                <a:cs typeface="Trebuchet MS"/>
              </a:rPr>
            </a:br>
            <a:r>
              <a:rPr lang="ru-RU" sz="3200" b="1" i="1" spc="-25" dirty="0">
                <a:solidFill>
                  <a:srgbClr val="572314"/>
                </a:solidFill>
                <a:latin typeface="Trebuchet MS"/>
                <a:cs typeface="Trebuchet MS"/>
              </a:rPr>
              <a:t>Джим</a:t>
            </a:r>
            <a:r>
              <a:rPr lang="ru-RU" sz="3200" b="1" i="1" spc="-380" dirty="0">
                <a:solidFill>
                  <a:srgbClr val="572314"/>
                </a:solidFill>
                <a:latin typeface="Trebuchet MS"/>
                <a:cs typeface="Trebuchet MS"/>
              </a:rPr>
              <a:t> </a:t>
            </a:r>
            <a:r>
              <a:rPr lang="ru-RU" sz="3200" b="1" i="1" spc="-135" dirty="0">
                <a:solidFill>
                  <a:srgbClr val="572314"/>
                </a:solidFill>
                <a:latin typeface="Trebuchet MS"/>
                <a:cs typeface="Trebuchet MS"/>
              </a:rPr>
              <a:t>Рон</a:t>
            </a:r>
            <a:r>
              <a:rPr lang="ru-RU" sz="3200" dirty="0">
                <a:latin typeface="Trebuchet MS"/>
                <a:cs typeface="Trebuchet MS"/>
              </a:rPr>
              <a:t/>
            </a:r>
            <a:br>
              <a:rPr lang="ru-RU" sz="3200" dirty="0">
                <a:latin typeface="Trebuchet MS"/>
                <a:cs typeface="Trebuchet MS"/>
              </a:rPr>
            </a:br>
            <a:endParaRPr sz="3200" dirty="0">
              <a:latin typeface="Trebuchet MS"/>
              <a:cs typeface="Trebuchet MS"/>
            </a:endParaRPr>
          </a:p>
        </p:txBody>
      </p:sp>
      <p:sp>
        <p:nvSpPr>
          <p:cNvPr id="24" name="object 24"/>
          <p:cNvSpPr/>
          <p:nvPr/>
        </p:nvSpPr>
        <p:spPr>
          <a:xfrm>
            <a:off x="640080" y="789431"/>
            <a:ext cx="1894332" cy="2587752"/>
          </a:xfrm>
          <a:prstGeom prst="rect">
            <a:avLst/>
          </a:prstGeom>
          <a:blipFill>
            <a:blip r:embed="rId7" cstate="print"/>
            <a:stretch>
              <a:fillRect/>
            </a:stretch>
          </a:blipFill>
        </p:spPr>
        <p:txBody>
          <a:bodyPr wrap="square" lIns="0" tIns="0" rIns="0" bIns="0" rtlCol="0"/>
          <a:lstStyle/>
          <a:p>
            <a:endParaRPr/>
          </a:p>
        </p:txBody>
      </p:sp>
      <p:sp>
        <p:nvSpPr>
          <p:cNvPr id="28" name="object 28"/>
          <p:cNvSpPr txBox="1"/>
          <p:nvPr/>
        </p:nvSpPr>
        <p:spPr>
          <a:xfrm>
            <a:off x="3400614" y="2853043"/>
            <a:ext cx="8429625" cy="3153427"/>
          </a:xfrm>
          <a:prstGeom prst="rect">
            <a:avLst/>
          </a:prstGeom>
        </p:spPr>
        <p:txBody>
          <a:bodyPr vert="horz" wrap="square" lIns="0" tIns="12700" rIns="0" bIns="0" rtlCol="0">
            <a:spAutoFit/>
          </a:bodyPr>
          <a:lstStyle/>
          <a:p>
            <a:pPr>
              <a:lnSpc>
                <a:spcPct val="100000"/>
              </a:lnSpc>
            </a:pPr>
            <a:endParaRPr sz="3000" dirty="0">
              <a:latin typeface="Trebuchet MS"/>
              <a:cs typeface="Trebuchet MS"/>
            </a:endParaRPr>
          </a:p>
          <a:p>
            <a:pPr>
              <a:lnSpc>
                <a:spcPct val="100000"/>
              </a:lnSpc>
            </a:pPr>
            <a:endParaRPr sz="2400" dirty="0">
              <a:latin typeface="Trebuchet MS"/>
              <a:cs typeface="Trebuchet MS"/>
            </a:endParaRPr>
          </a:p>
          <a:p>
            <a:pPr marL="12700" marR="508000" indent="1270" algn="ctr">
              <a:lnSpc>
                <a:spcPct val="133900"/>
              </a:lnSpc>
            </a:pPr>
            <a:r>
              <a:rPr sz="2800" b="1" i="1" spc="-25" dirty="0">
                <a:solidFill>
                  <a:srgbClr val="572314"/>
                </a:solidFill>
                <a:latin typeface="Trebuchet MS"/>
                <a:cs typeface="Trebuchet MS"/>
              </a:rPr>
              <a:t>ПЕРЕД </a:t>
            </a:r>
            <a:r>
              <a:rPr lang="uk-UA" sz="2800" b="1" i="1" spc="-45" dirty="0" smtClean="0">
                <a:solidFill>
                  <a:srgbClr val="572314"/>
                </a:solidFill>
                <a:latin typeface="Trebuchet MS"/>
                <a:cs typeface="Trebuchet MS"/>
              </a:rPr>
              <a:t>науково-педагогічними працівниками </a:t>
            </a:r>
            <a:r>
              <a:rPr sz="2800" b="1" i="1" spc="-30" dirty="0" smtClean="0">
                <a:solidFill>
                  <a:srgbClr val="572314"/>
                </a:solidFill>
                <a:latin typeface="Trebuchet MS"/>
                <a:cs typeface="Trebuchet MS"/>
              </a:rPr>
              <a:t>ЗАКЛАДІВ  </a:t>
            </a:r>
            <a:r>
              <a:rPr lang="uk-UA" sz="2800" b="1" i="1" spc="-35" dirty="0" smtClean="0">
                <a:solidFill>
                  <a:srgbClr val="572314"/>
                </a:solidFill>
                <a:latin typeface="Trebuchet MS"/>
                <a:cs typeface="Trebuchet MS"/>
              </a:rPr>
              <a:t>вищої </a:t>
            </a:r>
            <a:r>
              <a:rPr sz="2800" b="1" i="1" spc="-50" dirty="0" smtClean="0">
                <a:solidFill>
                  <a:srgbClr val="572314"/>
                </a:solidFill>
                <a:latin typeface="Trebuchet MS"/>
                <a:cs typeface="Trebuchet MS"/>
              </a:rPr>
              <a:t>ОСВІТИ  </a:t>
            </a:r>
            <a:r>
              <a:rPr sz="2800" b="1" i="1" spc="-25" dirty="0">
                <a:solidFill>
                  <a:srgbClr val="572314"/>
                </a:solidFill>
                <a:latin typeface="Trebuchet MS"/>
                <a:cs typeface="Trebuchet MS"/>
              </a:rPr>
              <a:t>СЬОГОДНІ </a:t>
            </a:r>
            <a:r>
              <a:rPr sz="2800" b="1" i="1" spc="-60" dirty="0">
                <a:solidFill>
                  <a:srgbClr val="572314"/>
                </a:solidFill>
                <a:latin typeface="Trebuchet MS"/>
                <a:cs typeface="Trebuchet MS"/>
              </a:rPr>
              <a:t>ПОСТАЄ </a:t>
            </a:r>
            <a:r>
              <a:rPr sz="2800" b="1" i="1" spc="-45" dirty="0">
                <a:solidFill>
                  <a:srgbClr val="572314"/>
                </a:solidFill>
                <a:latin typeface="Trebuchet MS"/>
                <a:cs typeface="Trebuchet MS"/>
              </a:rPr>
              <a:t>НИЗКА </a:t>
            </a:r>
            <a:r>
              <a:rPr sz="2800" b="1" i="1" spc="-35" dirty="0">
                <a:solidFill>
                  <a:srgbClr val="572314"/>
                </a:solidFill>
                <a:latin typeface="Trebuchet MS"/>
                <a:cs typeface="Trebuchet MS"/>
              </a:rPr>
              <a:t>ПРОБЛЕМ </a:t>
            </a:r>
            <a:r>
              <a:rPr sz="2800" b="1" i="1" spc="-155" dirty="0">
                <a:solidFill>
                  <a:srgbClr val="572314"/>
                </a:solidFill>
                <a:latin typeface="Trebuchet MS"/>
                <a:cs typeface="Trebuchet MS"/>
              </a:rPr>
              <a:t>ТА  </a:t>
            </a:r>
            <a:r>
              <a:rPr sz="2800" b="1" i="1" spc="-70" dirty="0">
                <a:solidFill>
                  <a:srgbClr val="572314"/>
                </a:solidFill>
                <a:latin typeface="Trebuchet MS"/>
                <a:cs typeface="Trebuchet MS"/>
              </a:rPr>
              <a:t>ВИКЛИКІВ,</a:t>
            </a:r>
            <a:r>
              <a:rPr sz="2800" b="1" i="1" spc="-245" dirty="0">
                <a:solidFill>
                  <a:srgbClr val="572314"/>
                </a:solidFill>
                <a:latin typeface="Trebuchet MS"/>
                <a:cs typeface="Trebuchet MS"/>
              </a:rPr>
              <a:t> </a:t>
            </a:r>
            <a:r>
              <a:rPr sz="2800" b="1" i="1" spc="-10" dirty="0">
                <a:solidFill>
                  <a:srgbClr val="572314"/>
                </a:solidFill>
                <a:latin typeface="Trebuchet MS"/>
                <a:cs typeface="Trebuchet MS"/>
              </a:rPr>
              <a:t>ПОВ</a:t>
            </a:r>
            <a:r>
              <a:rPr sz="2800" b="1" i="1" spc="-10" dirty="0">
                <a:solidFill>
                  <a:srgbClr val="572314"/>
                </a:solidFill>
                <a:latin typeface="Arial"/>
                <a:cs typeface="Arial"/>
              </a:rPr>
              <a:t>`</a:t>
            </a:r>
            <a:r>
              <a:rPr sz="2800" b="1" i="1" spc="-10" dirty="0">
                <a:solidFill>
                  <a:srgbClr val="572314"/>
                </a:solidFill>
                <a:latin typeface="Trebuchet MS"/>
                <a:cs typeface="Trebuchet MS"/>
              </a:rPr>
              <a:t>ЯЗАНИХ</a:t>
            </a:r>
            <a:r>
              <a:rPr sz="2800" b="1" i="1" spc="-235" dirty="0">
                <a:solidFill>
                  <a:srgbClr val="572314"/>
                </a:solidFill>
                <a:latin typeface="Trebuchet MS"/>
                <a:cs typeface="Trebuchet MS"/>
              </a:rPr>
              <a:t> </a:t>
            </a:r>
            <a:r>
              <a:rPr sz="2800" b="1" i="1" spc="-20" dirty="0">
                <a:solidFill>
                  <a:srgbClr val="572314"/>
                </a:solidFill>
                <a:latin typeface="Trebuchet MS"/>
                <a:cs typeface="Trebuchet MS"/>
              </a:rPr>
              <a:t>ІЗ</a:t>
            </a:r>
            <a:r>
              <a:rPr sz="2800" b="1" i="1" spc="-265" dirty="0">
                <a:solidFill>
                  <a:srgbClr val="572314"/>
                </a:solidFill>
                <a:latin typeface="Trebuchet MS"/>
                <a:cs typeface="Trebuchet MS"/>
              </a:rPr>
              <a:t> </a:t>
            </a:r>
            <a:r>
              <a:rPr sz="2800" b="1" i="1" spc="-45" dirty="0">
                <a:solidFill>
                  <a:srgbClr val="572314"/>
                </a:solidFill>
                <a:latin typeface="Trebuchet MS"/>
                <a:cs typeface="Trebuchet MS"/>
              </a:rPr>
              <a:t>ЗАСТОСУВАННЯМ</a:t>
            </a:r>
            <a:r>
              <a:rPr sz="2800" b="1" i="1" spc="-200" dirty="0">
                <a:solidFill>
                  <a:srgbClr val="572314"/>
                </a:solidFill>
                <a:latin typeface="Trebuchet MS"/>
                <a:cs typeface="Trebuchet MS"/>
              </a:rPr>
              <a:t> </a:t>
            </a:r>
            <a:r>
              <a:rPr lang="uk-UA" sz="2800" b="1" i="1" spc="-200" dirty="0" smtClean="0">
                <a:solidFill>
                  <a:srgbClr val="572314"/>
                </a:solidFill>
                <a:latin typeface="Trebuchet MS"/>
                <a:cs typeface="Trebuchet MS"/>
              </a:rPr>
              <a:t> цифрових та </a:t>
            </a:r>
            <a:r>
              <a:rPr sz="2800" b="1" i="1" spc="-180" dirty="0" smtClean="0">
                <a:solidFill>
                  <a:srgbClr val="572314"/>
                </a:solidFill>
                <a:latin typeface="Trebuchet MS"/>
                <a:cs typeface="Trebuchet MS"/>
              </a:rPr>
              <a:t>ІТ</a:t>
            </a:r>
            <a:r>
              <a:rPr lang="uk-UA" sz="2800" b="1" i="1" spc="-180" dirty="0" smtClean="0">
                <a:solidFill>
                  <a:srgbClr val="572314"/>
                </a:solidFill>
                <a:latin typeface="Arial"/>
                <a:cs typeface="Arial"/>
              </a:rPr>
              <a:t>-технологій</a:t>
            </a:r>
            <a:endParaRPr sz="2800" dirty="0">
              <a:latin typeface="Arial"/>
              <a:cs typeface="Arial"/>
            </a:endParaRPr>
          </a:p>
        </p:txBody>
      </p:sp>
      <p:grpSp>
        <p:nvGrpSpPr>
          <p:cNvPr id="29" name="object 29"/>
          <p:cNvGrpSpPr/>
          <p:nvPr/>
        </p:nvGrpSpPr>
        <p:grpSpPr>
          <a:xfrm>
            <a:off x="4002023" y="3236976"/>
            <a:ext cx="6140450" cy="303530"/>
            <a:chOff x="4002023" y="3236976"/>
            <a:chExt cx="6140450" cy="303530"/>
          </a:xfrm>
        </p:grpSpPr>
        <p:sp>
          <p:nvSpPr>
            <p:cNvPr id="30" name="object 30"/>
            <p:cNvSpPr/>
            <p:nvPr/>
          </p:nvSpPr>
          <p:spPr>
            <a:xfrm>
              <a:off x="4014977" y="3271266"/>
              <a:ext cx="279400" cy="247015"/>
            </a:xfrm>
            <a:custGeom>
              <a:avLst/>
              <a:gdLst/>
              <a:ahLst/>
              <a:cxnLst/>
              <a:rect l="l" t="t" r="r" b="b"/>
              <a:pathLst>
                <a:path w="279400" h="247014">
                  <a:moveTo>
                    <a:pt x="139446" y="0"/>
                  </a:moveTo>
                  <a:lnTo>
                    <a:pt x="114795" y="101625"/>
                  </a:lnTo>
                  <a:lnTo>
                    <a:pt x="0" y="123444"/>
                  </a:lnTo>
                  <a:lnTo>
                    <a:pt x="114795" y="145262"/>
                  </a:lnTo>
                  <a:lnTo>
                    <a:pt x="139446" y="246888"/>
                  </a:lnTo>
                  <a:lnTo>
                    <a:pt x="164096" y="145262"/>
                  </a:lnTo>
                  <a:lnTo>
                    <a:pt x="278892" y="123444"/>
                  </a:lnTo>
                  <a:lnTo>
                    <a:pt x="164096" y="101625"/>
                  </a:lnTo>
                  <a:lnTo>
                    <a:pt x="139446" y="0"/>
                  </a:lnTo>
                  <a:close/>
                </a:path>
              </a:pathLst>
            </a:custGeom>
            <a:solidFill>
              <a:srgbClr val="3891A7"/>
            </a:solidFill>
          </p:spPr>
          <p:txBody>
            <a:bodyPr wrap="square" lIns="0" tIns="0" rIns="0" bIns="0" rtlCol="0"/>
            <a:lstStyle/>
            <a:p>
              <a:endParaRPr/>
            </a:p>
          </p:txBody>
        </p:sp>
        <p:sp>
          <p:nvSpPr>
            <p:cNvPr id="31" name="object 31"/>
            <p:cNvSpPr/>
            <p:nvPr/>
          </p:nvSpPr>
          <p:spPr>
            <a:xfrm>
              <a:off x="4014977" y="3271266"/>
              <a:ext cx="279400" cy="247015"/>
            </a:xfrm>
            <a:custGeom>
              <a:avLst/>
              <a:gdLst/>
              <a:ahLst/>
              <a:cxnLst/>
              <a:rect l="l" t="t" r="r" b="b"/>
              <a:pathLst>
                <a:path w="279400" h="247014">
                  <a:moveTo>
                    <a:pt x="0" y="123444"/>
                  </a:moveTo>
                  <a:lnTo>
                    <a:pt x="114795" y="101625"/>
                  </a:lnTo>
                  <a:lnTo>
                    <a:pt x="139446" y="0"/>
                  </a:lnTo>
                  <a:lnTo>
                    <a:pt x="164096" y="101625"/>
                  </a:lnTo>
                  <a:lnTo>
                    <a:pt x="278892" y="123444"/>
                  </a:lnTo>
                  <a:lnTo>
                    <a:pt x="164096" y="145262"/>
                  </a:lnTo>
                  <a:lnTo>
                    <a:pt x="139446" y="246888"/>
                  </a:lnTo>
                  <a:lnTo>
                    <a:pt x="114795" y="145262"/>
                  </a:lnTo>
                  <a:lnTo>
                    <a:pt x="0" y="123444"/>
                  </a:lnTo>
                  <a:close/>
                </a:path>
              </a:pathLst>
            </a:custGeom>
            <a:ln w="25908">
              <a:solidFill>
                <a:srgbClr val="26697A"/>
              </a:solidFill>
            </a:ln>
          </p:spPr>
          <p:txBody>
            <a:bodyPr wrap="square" lIns="0" tIns="0" rIns="0" bIns="0" rtlCol="0"/>
            <a:lstStyle/>
            <a:p>
              <a:endParaRPr/>
            </a:p>
          </p:txBody>
        </p:sp>
        <p:sp>
          <p:nvSpPr>
            <p:cNvPr id="32" name="object 32"/>
            <p:cNvSpPr/>
            <p:nvPr/>
          </p:nvSpPr>
          <p:spPr>
            <a:xfrm>
              <a:off x="4709921" y="3268218"/>
              <a:ext cx="279400" cy="248920"/>
            </a:xfrm>
            <a:custGeom>
              <a:avLst/>
              <a:gdLst/>
              <a:ahLst/>
              <a:cxnLst/>
              <a:rect l="l" t="t" r="r" b="b"/>
              <a:pathLst>
                <a:path w="279400" h="248920">
                  <a:moveTo>
                    <a:pt x="139446" y="0"/>
                  </a:moveTo>
                  <a:lnTo>
                    <a:pt x="114795" y="102247"/>
                  </a:lnTo>
                  <a:lnTo>
                    <a:pt x="0" y="124205"/>
                  </a:lnTo>
                  <a:lnTo>
                    <a:pt x="114795" y="146164"/>
                  </a:lnTo>
                  <a:lnTo>
                    <a:pt x="139446" y="248411"/>
                  </a:lnTo>
                  <a:lnTo>
                    <a:pt x="164096" y="146164"/>
                  </a:lnTo>
                  <a:lnTo>
                    <a:pt x="278892" y="124205"/>
                  </a:lnTo>
                  <a:lnTo>
                    <a:pt x="164096" y="102247"/>
                  </a:lnTo>
                  <a:lnTo>
                    <a:pt x="139446" y="0"/>
                  </a:lnTo>
                  <a:close/>
                </a:path>
              </a:pathLst>
            </a:custGeom>
            <a:solidFill>
              <a:srgbClr val="3891A7"/>
            </a:solidFill>
          </p:spPr>
          <p:txBody>
            <a:bodyPr wrap="square" lIns="0" tIns="0" rIns="0" bIns="0" rtlCol="0"/>
            <a:lstStyle/>
            <a:p>
              <a:endParaRPr/>
            </a:p>
          </p:txBody>
        </p:sp>
        <p:sp>
          <p:nvSpPr>
            <p:cNvPr id="33" name="object 33"/>
            <p:cNvSpPr/>
            <p:nvPr/>
          </p:nvSpPr>
          <p:spPr>
            <a:xfrm>
              <a:off x="4709921" y="3268218"/>
              <a:ext cx="279400" cy="248920"/>
            </a:xfrm>
            <a:custGeom>
              <a:avLst/>
              <a:gdLst/>
              <a:ahLst/>
              <a:cxnLst/>
              <a:rect l="l" t="t" r="r" b="b"/>
              <a:pathLst>
                <a:path w="279400" h="248920">
                  <a:moveTo>
                    <a:pt x="0" y="124205"/>
                  </a:moveTo>
                  <a:lnTo>
                    <a:pt x="114795" y="102247"/>
                  </a:lnTo>
                  <a:lnTo>
                    <a:pt x="139446" y="0"/>
                  </a:lnTo>
                  <a:lnTo>
                    <a:pt x="164096" y="102247"/>
                  </a:lnTo>
                  <a:lnTo>
                    <a:pt x="278892" y="124205"/>
                  </a:lnTo>
                  <a:lnTo>
                    <a:pt x="164096" y="146164"/>
                  </a:lnTo>
                  <a:lnTo>
                    <a:pt x="139446" y="248411"/>
                  </a:lnTo>
                  <a:lnTo>
                    <a:pt x="114795" y="146164"/>
                  </a:lnTo>
                  <a:lnTo>
                    <a:pt x="0" y="124205"/>
                  </a:lnTo>
                  <a:close/>
                </a:path>
              </a:pathLst>
            </a:custGeom>
            <a:ln w="25908">
              <a:solidFill>
                <a:srgbClr val="26697A"/>
              </a:solidFill>
            </a:ln>
          </p:spPr>
          <p:txBody>
            <a:bodyPr wrap="square" lIns="0" tIns="0" rIns="0" bIns="0" rtlCol="0"/>
            <a:lstStyle/>
            <a:p>
              <a:endParaRPr/>
            </a:p>
          </p:txBody>
        </p:sp>
        <p:sp>
          <p:nvSpPr>
            <p:cNvPr id="34" name="object 34"/>
            <p:cNvSpPr/>
            <p:nvPr/>
          </p:nvSpPr>
          <p:spPr>
            <a:xfrm>
              <a:off x="5372861" y="3265170"/>
              <a:ext cx="279400" cy="248920"/>
            </a:xfrm>
            <a:custGeom>
              <a:avLst/>
              <a:gdLst/>
              <a:ahLst/>
              <a:cxnLst/>
              <a:rect l="l" t="t" r="r" b="b"/>
              <a:pathLst>
                <a:path w="279400" h="248920">
                  <a:moveTo>
                    <a:pt x="139446" y="0"/>
                  </a:moveTo>
                  <a:lnTo>
                    <a:pt x="114795" y="102247"/>
                  </a:lnTo>
                  <a:lnTo>
                    <a:pt x="0" y="124205"/>
                  </a:lnTo>
                  <a:lnTo>
                    <a:pt x="114795" y="146164"/>
                  </a:lnTo>
                  <a:lnTo>
                    <a:pt x="139446" y="248411"/>
                  </a:lnTo>
                  <a:lnTo>
                    <a:pt x="164096" y="146164"/>
                  </a:lnTo>
                  <a:lnTo>
                    <a:pt x="278892" y="124205"/>
                  </a:lnTo>
                  <a:lnTo>
                    <a:pt x="164096" y="102247"/>
                  </a:lnTo>
                  <a:lnTo>
                    <a:pt x="139446" y="0"/>
                  </a:lnTo>
                  <a:close/>
                </a:path>
              </a:pathLst>
            </a:custGeom>
            <a:solidFill>
              <a:srgbClr val="3891A7"/>
            </a:solidFill>
          </p:spPr>
          <p:txBody>
            <a:bodyPr wrap="square" lIns="0" tIns="0" rIns="0" bIns="0" rtlCol="0"/>
            <a:lstStyle/>
            <a:p>
              <a:endParaRPr/>
            </a:p>
          </p:txBody>
        </p:sp>
        <p:sp>
          <p:nvSpPr>
            <p:cNvPr id="35" name="object 35"/>
            <p:cNvSpPr/>
            <p:nvPr/>
          </p:nvSpPr>
          <p:spPr>
            <a:xfrm>
              <a:off x="5372861" y="3265170"/>
              <a:ext cx="279400" cy="248920"/>
            </a:xfrm>
            <a:custGeom>
              <a:avLst/>
              <a:gdLst/>
              <a:ahLst/>
              <a:cxnLst/>
              <a:rect l="l" t="t" r="r" b="b"/>
              <a:pathLst>
                <a:path w="279400" h="248920">
                  <a:moveTo>
                    <a:pt x="0" y="124205"/>
                  </a:moveTo>
                  <a:lnTo>
                    <a:pt x="114795" y="102247"/>
                  </a:lnTo>
                  <a:lnTo>
                    <a:pt x="139446" y="0"/>
                  </a:lnTo>
                  <a:lnTo>
                    <a:pt x="164096" y="102247"/>
                  </a:lnTo>
                  <a:lnTo>
                    <a:pt x="278892" y="124205"/>
                  </a:lnTo>
                  <a:lnTo>
                    <a:pt x="164096" y="146164"/>
                  </a:lnTo>
                  <a:lnTo>
                    <a:pt x="139446" y="248411"/>
                  </a:lnTo>
                  <a:lnTo>
                    <a:pt x="114795" y="146164"/>
                  </a:lnTo>
                  <a:lnTo>
                    <a:pt x="0" y="124205"/>
                  </a:lnTo>
                  <a:close/>
                </a:path>
              </a:pathLst>
            </a:custGeom>
            <a:ln w="25908">
              <a:solidFill>
                <a:srgbClr val="26697A"/>
              </a:solidFill>
            </a:ln>
          </p:spPr>
          <p:txBody>
            <a:bodyPr wrap="square" lIns="0" tIns="0" rIns="0" bIns="0" rtlCol="0"/>
            <a:lstStyle/>
            <a:p>
              <a:endParaRPr/>
            </a:p>
          </p:txBody>
        </p:sp>
        <p:sp>
          <p:nvSpPr>
            <p:cNvPr id="36" name="object 36"/>
            <p:cNvSpPr/>
            <p:nvPr/>
          </p:nvSpPr>
          <p:spPr>
            <a:xfrm>
              <a:off x="6006845" y="3278886"/>
              <a:ext cx="279400" cy="248920"/>
            </a:xfrm>
            <a:custGeom>
              <a:avLst/>
              <a:gdLst/>
              <a:ahLst/>
              <a:cxnLst/>
              <a:rect l="l" t="t" r="r" b="b"/>
              <a:pathLst>
                <a:path w="279400" h="248920">
                  <a:moveTo>
                    <a:pt x="139446" y="0"/>
                  </a:moveTo>
                  <a:lnTo>
                    <a:pt x="114795" y="102247"/>
                  </a:lnTo>
                  <a:lnTo>
                    <a:pt x="0" y="124205"/>
                  </a:lnTo>
                  <a:lnTo>
                    <a:pt x="114795" y="146164"/>
                  </a:lnTo>
                  <a:lnTo>
                    <a:pt x="139446" y="248411"/>
                  </a:lnTo>
                  <a:lnTo>
                    <a:pt x="164096" y="146164"/>
                  </a:lnTo>
                  <a:lnTo>
                    <a:pt x="278892" y="124205"/>
                  </a:lnTo>
                  <a:lnTo>
                    <a:pt x="164096" y="102247"/>
                  </a:lnTo>
                  <a:lnTo>
                    <a:pt x="139446" y="0"/>
                  </a:lnTo>
                  <a:close/>
                </a:path>
              </a:pathLst>
            </a:custGeom>
            <a:solidFill>
              <a:srgbClr val="3891A7"/>
            </a:solidFill>
          </p:spPr>
          <p:txBody>
            <a:bodyPr wrap="square" lIns="0" tIns="0" rIns="0" bIns="0" rtlCol="0"/>
            <a:lstStyle/>
            <a:p>
              <a:endParaRPr/>
            </a:p>
          </p:txBody>
        </p:sp>
        <p:sp>
          <p:nvSpPr>
            <p:cNvPr id="37" name="object 37"/>
            <p:cNvSpPr/>
            <p:nvPr/>
          </p:nvSpPr>
          <p:spPr>
            <a:xfrm>
              <a:off x="6006845" y="3278886"/>
              <a:ext cx="279400" cy="248920"/>
            </a:xfrm>
            <a:custGeom>
              <a:avLst/>
              <a:gdLst/>
              <a:ahLst/>
              <a:cxnLst/>
              <a:rect l="l" t="t" r="r" b="b"/>
              <a:pathLst>
                <a:path w="279400" h="248920">
                  <a:moveTo>
                    <a:pt x="0" y="124205"/>
                  </a:moveTo>
                  <a:lnTo>
                    <a:pt x="114795" y="102247"/>
                  </a:lnTo>
                  <a:lnTo>
                    <a:pt x="139446" y="0"/>
                  </a:lnTo>
                  <a:lnTo>
                    <a:pt x="164096" y="102247"/>
                  </a:lnTo>
                  <a:lnTo>
                    <a:pt x="278892" y="124205"/>
                  </a:lnTo>
                  <a:lnTo>
                    <a:pt x="164096" y="146164"/>
                  </a:lnTo>
                  <a:lnTo>
                    <a:pt x="139446" y="248411"/>
                  </a:lnTo>
                  <a:lnTo>
                    <a:pt x="114795" y="146164"/>
                  </a:lnTo>
                  <a:lnTo>
                    <a:pt x="0" y="124205"/>
                  </a:lnTo>
                  <a:close/>
                </a:path>
              </a:pathLst>
            </a:custGeom>
            <a:ln w="25908">
              <a:solidFill>
                <a:srgbClr val="26697A"/>
              </a:solidFill>
            </a:ln>
          </p:spPr>
          <p:txBody>
            <a:bodyPr wrap="square" lIns="0" tIns="0" rIns="0" bIns="0" rtlCol="0"/>
            <a:lstStyle/>
            <a:p>
              <a:endParaRPr/>
            </a:p>
          </p:txBody>
        </p:sp>
        <p:sp>
          <p:nvSpPr>
            <p:cNvPr id="38" name="object 38"/>
            <p:cNvSpPr/>
            <p:nvPr/>
          </p:nvSpPr>
          <p:spPr>
            <a:xfrm>
              <a:off x="6685025" y="3260598"/>
              <a:ext cx="279400" cy="248920"/>
            </a:xfrm>
            <a:custGeom>
              <a:avLst/>
              <a:gdLst/>
              <a:ahLst/>
              <a:cxnLst/>
              <a:rect l="l" t="t" r="r" b="b"/>
              <a:pathLst>
                <a:path w="279400" h="248920">
                  <a:moveTo>
                    <a:pt x="139446" y="0"/>
                  </a:moveTo>
                  <a:lnTo>
                    <a:pt x="114795" y="102247"/>
                  </a:lnTo>
                  <a:lnTo>
                    <a:pt x="0" y="124205"/>
                  </a:lnTo>
                  <a:lnTo>
                    <a:pt x="114795" y="146164"/>
                  </a:lnTo>
                  <a:lnTo>
                    <a:pt x="139446" y="248411"/>
                  </a:lnTo>
                  <a:lnTo>
                    <a:pt x="164096" y="146164"/>
                  </a:lnTo>
                  <a:lnTo>
                    <a:pt x="278892" y="124205"/>
                  </a:lnTo>
                  <a:lnTo>
                    <a:pt x="164096" y="102247"/>
                  </a:lnTo>
                  <a:lnTo>
                    <a:pt x="139446" y="0"/>
                  </a:lnTo>
                  <a:close/>
                </a:path>
              </a:pathLst>
            </a:custGeom>
            <a:solidFill>
              <a:srgbClr val="3891A7"/>
            </a:solidFill>
          </p:spPr>
          <p:txBody>
            <a:bodyPr wrap="square" lIns="0" tIns="0" rIns="0" bIns="0" rtlCol="0"/>
            <a:lstStyle/>
            <a:p>
              <a:endParaRPr/>
            </a:p>
          </p:txBody>
        </p:sp>
        <p:sp>
          <p:nvSpPr>
            <p:cNvPr id="39" name="object 39"/>
            <p:cNvSpPr/>
            <p:nvPr/>
          </p:nvSpPr>
          <p:spPr>
            <a:xfrm>
              <a:off x="6685025" y="3260598"/>
              <a:ext cx="279400" cy="248920"/>
            </a:xfrm>
            <a:custGeom>
              <a:avLst/>
              <a:gdLst/>
              <a:ahLst/>
              <a:cxnLst/>
              <a:rect l="l" t="t" r="r" b="b"/>
              <a:pathLst>
                <a:path w="279400" h="248920">
                  <a:moveTo>
                    <a:pt x="0" y="124205"/>
                  </a:moveTo>
                  <a:lnTo>
                    <a:pt x="114795" y="102247"/>
                  </a:lnTo>
                  <a:lnTo>
                    <a:pt x="139446" y="0"/>
                  </a:lnTo>
                  <a:lnTo>
                    <a:pt x="164096" y="102247"/>
                  </a:lnTo>
                  <a:lnTo>
                    <a:pt x="278892" y="124205"/>
                  </a:lnTo>
                  <a:lnTo>
                    <a:pt x="164096" y="146164"/>
                  </a:lnTo>
                  <a:lnTo>
                    <a:pt x="139446" y="248411"/>
                  </a:lnTo>
                  <a:lnTo>
                    <a:pt x="114795" y="146164"/>
                  </a:lnTo>
                  <a:lnTo>
                    <a:pt x="0" y="124205"/>
                  </a:lnTo>
                  <a:close/>
                </a:path>
              </a:pathLst>
            </a:custGeom>
            <a:ln w="25908">
              <a:solidFill>
                <a:srgbClr val="26697A"/>
              </a:solidFill>
            </a:ln>
          </p:spPr>
          <p:txBody>
            <a:bodyPr wrap="square" lIns="0" tIns="0" rIns="0" bIns="0" rtlCol="0"/>
            <a:lstStyle/>
            <a:p>
              <a:endParaRPr/>
            </a:p>
          </p:txBody>
        </p:sp>
        <p:sp>
          <p:nvSpPr>
            <p:cNvPr id="40" name="object 40"/>
            <p:cNvSpPr/>
            <p:nvPr/>
          </p:nvSpPr>
          <p:spPr>
            <a:xfrm>
              <a:off x="7287005" y="3257550"/>
              <a:ext cx="279400" cy="248920"/>
            </a:xfrm>
            <a:custGeom>
              <a:avLst/>
              <a:gdLst/>
              <a:ahLst/>
              <a:cxnLst/>
              <a:rect l="l" t="t" r="r" b="b"/>
              <a:pathLst>
                <a:path w="279400" h="248920">
                  <a:moveTo>
                    <a:pt x="139446" y="0"/>
                  </a:moveTo>
                  <a:lnTo>
                    <a:pt x="114795" y="102247"/>
                  </a:lnTo>
                  <a:lnTo>
                    <a:pt x="0" y="124205"/>
                  </a:lnTo>
                  <a:lnTo>
                    <a:pt x="114795" y="146164"/>
                  </a:lnTo>
                  <a:lnTo>
                    <a:pt x="139446" y="248411"/>
                  </a:lnTo>
                  <a:lnTo>
                    <a:pt x="164096" y="146164"/>
                  </a:lnTo>
                  <a:lnTo>
                    <a:pt x="278892" y="124205"/>
                  </a:lnTo>
                  <a:lnTo>
                    <a:pt x="164096" y="102247"/>
                  </a:lnTo>
                  <a:lnTo>
                    <a:pt x="139446" y="0"/>
                  </a:lnTo>
                  <a:close/>
                </a:path>
              </a:pathLst>
            </a:custGeom>
            <a:solidFill>
              <a:srgbClr val="3891A7"/>
            </a:solidFill>
          </p:spPr>
          <p:txBody>
            <a:bodyPr wrap="square" lIns="0" tIns="0" rIns="0" bIns="0" rtlCol="0"/>
            <a:lstStyle/>
            <a:p>
              <a:endParaRPr/>
            </a:p>
          </p:txBody>
        </p:sp>
        <p:sp>
          <p:nvSpPr>
            <p:cNvPr id="41" name="object 41"/>
            <p:cNvSpPr/>
            <p:nvPr/>
          </p:nvSpPr>
          <p:spPr>
            <a:xfrm>
              <a:off x="7287005" y="3257550"/>
              <a:ext cx="279400" cy="248920"/>
            </a:xfrm>
            <a:custGeom>
              <a:avLst/>
              <a:gdLst/>
              <a:ahLst/>
              <a:cxnLst/>
              <a:rect l="l" t="t" r="r" b="b"/>
              <a:pathLst>
                <a:path w="279400" h="248920">
                  <a:moveTo>
                    <a:pt x="0" y="124205"/>
                  </a:moveTo>
                  <a:lnTo>
                    <a:pt x="114795" y="102247"/>
                  </a:lnTo>
                  <a:lnTo>
                    <a:pt x="139446" y="0"/>
                  </a:lnTo>
                  <a:lnTo>
                    <a:pt x="164096" y="102247"/>
                  </a:lnTo>
                  <a:lnTo>
                    <a:pt x="278892" y="124205"/>
                  </a:lnTo>
                  <a:lnTo>
                    <a:pt x="164096" y="146164"/>
                  </a:lnTo>
                  <a:lnTo>
                    <a:pt x="139446" y="248411"/>
                  </a:lnTo>
                  <a:lnTo>
                    <a:pt x="114795" y="146164"/>
                  </a:lnTo>
                  <a:lnTo>
                    <a:pt x="0" y="124205"/>
                  </a:lnTo>
                  <a:close/>
                </a:path>
              </a:pathLst>
            </a:custGeom>
            <a:ln w="25908">
              <a:solidFill>
                <a:srgbClr val="26697A"/>
              </a:solidFill>
            </a:ln>
          </p:spPr>
          <p:txBody>
            <a:bodyPr wrap="square" lIns="0" tIns="0" rIns="0" bIns="0" rtlCol="0"/>
            <a:lstStyle/>
            <a:p>
              <a:endParaRPr/>
            </a:p>
          </p:txBody>
        </p:sp>
        <p:sp>
          <p:nvSpPr>
            <p:cNvPr id="42" name="object 42"/>
            <p:cNvSpPr/>
            <p:nvPr/>
          </p:nvSpPr>
          <p:spPr>
            <a:xfrm>
              <a:off x="7966709" y="3271266"/>
              <a:ext cx="279400" cy="247015"/>
            </a:xfrm>
            <a:custGeom>
              <a:avLst/>
              <a:gdLst/>
              <a:ahLst/>
              <a:cxnLst/>
              <a:rect l="l" t="t" r="r" b="b"/>
              <a:pathLst>
                <a:path w="279400" h="247014">
                  <a:moveTo>
                    <a:pt x="139446" y="0"/>
                  </a:moveTo>
                  <a:lnTo>
                    <a:pt x="114795" y="101625"/>
                  </a:lnTo>
                  <a:lnTo>
                    <a:pt x="0" y="123444"/>
                  </a:lnTo>
                  <a:lnTo>
                    <a:pt x="114795" y="145262"/>
                  </a:lnTo>
                  <a:lnTo>
                    <a:pt x="139446" y="246888"/>
                  </a:lnTo>
                  <a:lnTo>
                    <a:pt x="164096" y="145262"/>
                  </a:lnTo>
                  <a:lnTo>
                    <a:pt x="278892" y="123444"/>
                  </a:lnTo>
                  <a:lnTo>
                    <a:pt x="164096" y="101625"/>
                  </a:lnTo>
                  <a:lnTo>
                    <a:pt x="139446" y="0"/>
                  </a:lnTo>
                  <a:close/>
                </a:path>
              </a:pathLst>
            </a:custGeom>
            <a:solidFill>
              <a:srgbClr val="3891A7"/>
            </a:solidFill>
          </p:spPr>
          <p:txBody>
            <a:bodyPr wrap="square" lIns="0" tIns="0" rIns="0" bIns="0" rtlCol="0"/>
            <a:lstStyle/>
            <a:p>
              <a:endParaRPr/>
            </a:p>
          </p:txBody>
        </p:sp>
        <p:sp>
          <p:nvSpPr>
            <p:cNvPr id="43" name="object 43"/>
            <p:cNvSpPr/>
            <p:nvPr/>
          </p:nvSpPr>
          <p:spPr>
            <a:xfrm>
              <a:off x="7966709" y="3271266"/>
              <a:ext cx="279400" cy="247015"/>
            </a:xfrm>
            <a:custGeom>
              <a:avLst/>
              <a:gdLst/>
              <a:ahLst/>
              <a:cxnLst/>
              <a:rect l="l" t="t" r="r" b="b"/>
              <a:pathLst>
                <a:path w="279400" h="247014">
                  <a:moveTo>
                    <a:pt x="0" y="123444"/>
                  </a:moveTo>
                  <a:lnTo>
                    <a:pt x="114795" y="101625"/>
                  </a:lnTo>
                  <a:lnTo>
                    <a:pt x="139446" y="0"/>
                  </a:lnTo>
                  <a:lnTo>
                    <a:pt x="164096" y="101625"/>
                  </a:lnTo>
                  <a:lnTo>
                    <a:pt x="278892" y="123444"/>
                  </a:lnTo>
                  <a:lnTo>
                    <a:pt x="164096" y="145262"/>
                  </a:lnTo>
                  <a:lnTo>
                    <a:pt x="139446" y="246888"/>
                  </a:lnTo>
                  <a:lnTo>
                    <a:pt x="114795" y="145262"/>
                  </a:lnTo>
                  <a:lnTo>
                    <a:pt x="0" y="123444"/>
                  </a:lnTo>
                  <a:close/>
                </a:path>
              </a:pathLst>
            </a:custGeom>
            <a:ln w="25908">
              <a:solidFill>
                <a:srgbClr val="26697A"/>
              </a:solidFill>
            </a:ln>
          </p:spPr>
          <p:txBody>
            <a:bodyPr wrap="square" lIns="0" tIns="0" rIns="0" bIns="0" rtlCol="0"/>
            <a:lstStyle/>
            <a:p>
              <a:endParaRPr/>
            </a:p>
          </p:txBody>
        </p:sp>
        <p:sp>
          <p:nvSpPr>
            <p:cNvPr id="44" name="object 44"/>
            <p:cNvSpPr/>
            <p:nvPr/>
          </p:nvSpPr>
          <p:spPr>
            <a:xfrm>
              <a:off x="8615933" y="3268218"/>
              <a:ext cx="279400" cy="248920"/>
            </a:xfrm>
            <a:custGeom>
              <a:avLst/>
              <a:gdLst/>
              <a:ahLst/>
              <a:cxnLst/>
              <a:rect l="l" t="t" r="r" b="b"/>
              <a:pathLst>
                <a:path w="279400" h="248920">
                  <a:moveTo>
                    <a:pt x="139446" y="0"/>
                  </a:moveTo>
                  <a:lnTo>
                    <a:pt x="114795" y="102247"/>
                  </a:lnTo>
                  <a:lnTo>
                    <a:pt x="0" y="124205"/>
                  </a:lnTo>
                  <a:lnTo>
                    <a:pt x="114795" y="146164"/>
                  </a:lnTo>
                  <a:lnTo>
                    <a:pt x="139446" y="248411"/>
                  </a:lnTo>
                  <a:lnTo>
                    <a:pt x="164096" y="146164"/>
                  </a:lnTo>
                  <a:lnTo>
                    <a:pt x="278892" y="124205"/>
                  </a:lnTo>
                  <a:lnTo>
                    <a:pt x="164096" y="102247"/>
                  </a:lnTo>
                  <a:lnTo>
                    <a:pt x="139446" y="0"/>
                  </a:lnTo>
                  <a:close/>
                </a:path>
              </a:pathLst>
            </a:custGeom>
            <a:solidFill>
              <a:srgbClr val="3891A7"/>
            </a:solidFill>
          </p:spPr>
          <p:txBody>
            <a:bodyPr wrap="square" lIns="0" tIns="0" rIns="0" bIns="0" rtlCol="0"/>
            <a:lstStyle/>
            <a:p>
              <a:endParaRPr/>
            </a:p>
          </p:txBody>
        </p:sp>
        <p:sp>
          <p:nvSpPr>
            <p:cNvPr id="45" name="object 45"/>
            <p:cNvSpPr/>
            <p:nvPr/>
          </p:nvSpPr>
          <p:spPr>
            <a:xfrm>
              <a:off x="8615933" y="3268218"/>
              <a:ext cx="279400" cy="248920"/>
            </a:xfrm>
            <a:custGeom>
              <a:avLst/>
              <a:gdLst/>
              <a:ahLst/>
              <a:cxnLst/>
              <a:rect l="l" t="t" r="r" b="b"/>
              <a:pathLst>
                <a:path w="279400" h="248920">
                  <a:moveTo>
                    <a:pt x="0" y="124205"/>
                  </a:moveTo>
                  <a:lnTo>
                    <a:pt x="114795" y="102247"/>
                  </a:lnTo>
                  <a:lnTo>
                    <a:pt x="139446" y="0"/>
                  </a:lnTo>
                  <a:lnTo>
                    <a:pt x="164096" y="102247"/>
                  </a:lnTo>
                  <a:lnTo>
                    <a:pt x="278892" y="124205"/>
                  </a:lnTo>
                  <a:lnTo>
                    <a:pt x="164096" y="146164"/>
                  </a:lnTo>
                  <a:lnTo>
                    <a:pt x="139446" y="248411"/>
                  </a:lnTo>
                  <a:lnTo>
                    <a:pt x="114795" y="146164"/>
                  </a:lnTo>
                  <a:lnTo>
                    <a:pt x="0" y="124205"/>
                  </a:lnTo>
                  <a:close/>
                </a:path>
              </a:pathLst>
            </a:custGeom>
            <a:ln w="25908">
              <a:solidFill>
                <a:srgbClr val="26697A"/>
              </a:solidFill>
            </a:ln>
          </p:spPr>
          <p:txBody>
            <a:bodyPr wrap="square" lIns="0" tIns="0" rIns="0" bIns="0" rtlCol="0"/>
            <a:lstStyle/>
            <a:p>
              <a:endParaRPr/>
            </a:p>
          </p:txBody>
        </p:sp>
        <p:sp>
          <p:nvSpPr>
            <p:cNvPr id="46" name="object 46"/>
            <p:cNvSpPr/>
            <p:nvPr/>
          </p:nvSpPr>
          <p:spPr>
            <a:xfrm>
              <a:off x="9233153" y="3249930"/>
              <a:ext cx="279400" cy="248920"/>
            </a:xfrm>
            <a:custGeom>
              <a:avLst/>
              <a:gdLst/>
              <a:ahLst/>
              <a:cxnLst/>
              <a:rect l="l" t="t" r="r" b="b"/>
              <a:pathLst>
                <a:path w="279400" h="248920">
                  <a:moveTo>
                    <a:pt x="139446" y="0"/>
                  </a:moveTo>
                  <a:lnTo>
                    <a:pt x="114795" y="102247"/>
                  </a:lnTo>
                  <a:lnTo>
                    <a:pt x="0" y="124205"/>
                  </a:lnTo>
                  <a:lnTo>
                    <a:pt x="114795" y="146164"/>
                  </a:lnTo>
                  <a:lnTo>
                    <a:pt x="139446" y="248411"/>
                  </a:lnTo>
                  <a:lnTo>
                    <a:pt x="164096" y="146164"/>
                  </a:lnTo>
                  <a:lnTo>
                    <a:pt x="278892" y="124205"/>
                  </a:lnTo>
                  <a:lnTo>
                    <a:pt x="164096" y="102247"/>
                  </a:lnTo>
                  <a:lnTo>
                    <a:pt x="139446" y="0"/>
                  </a:lnTo>
                  <a:close/>
                </a:path>
              </a:pathLst>
            </a:custGeom>
            <a:solidFill>
              <a:srgbClr val="3891A7"/>
            </a:solidFill>
          </p:spPr>
          <p:txBody>
            <a:bodyPr wrap="square" lIns="0" tIns="0" rIns="0" bIns="0" rtlCol="0"/>
            <a:lstStyle/>
            <a:p>
              <a:endParaRPr/>
            </a:p>
          </p:txBody>
        </p:sp>
        <p:sp>
          <p:nvSpPr>
            <p:cNvPr id="47" name="object 47"/>
            <p:cNvSpPr/>
            <p:nvPr/>
          </p:nvSpPr>
          <p:spPr>
            <a:xfrm>
              <a:off x="9233153" y="3249930"/>
              <a:ext cx="279400" cy="248920"/>
            </a:xfrm>
            <a:custGeom>
              <a:avLst/>
              <a:gdLst/>
              <a:ahLst/>
              <a:cxnLst/>
              <a:rect l="l" t="t" r="r" b="b"/>
              <a:pathLst>
                <a:path w="279400" h="248920">
                  <a:moveTo>
                    <a:pt x="0" y="124205"/>
                  </a:moveTo>
                  <a:lnTo>
                    <a:pt x="114795" y="102247"/>
                  </a:lnTo>
                  <a:lnTo>
                    <a:pt x="139446" y="0"/>
                  </a:lnTo>
                  <a:lnTo>
                    <a:pt x="164096" y="102247"/>
                  </a:lnTo>
                  <a:lnTo>
                    <a:pt x="278892" y="124205"/>
                  </a:lnTo>
                  <a:lnTo>
                    <a:pt x="164096" y="146164"/>
                  </a:lnTo>
                  <a:lnTo>
                    <a:pt x="139446" y="248411"/>
                  </a:lnTo>
                  <a:lnTo>
                    <a:pt x="114795" y="146164"/>
                  </a:lnTo>
                  <a:lnTo>
                    <a:pt x="0" y="124205"/>
                  </a:lnTo>
                  <a:close/>
                </a:path>
              </a:pathLst>
            </a:custGeom>
            <a:ln w="25908">
              <a:solidFill>
                <a:srgbClr val="26697A"/>
              </a:solidFill>
            </a:ln>
          </p:spPr>
          <p:txBody>
            <a:bodyPr wrap="square" lIns="0" tIns="0" rIns="0" bIns="0" rtlCol="0"/>
            <a:lstStyle/>
            <a:p>
              <a:endParaRPr/>
            </a:p>
          </p:txBody>
        </p:sp>
        <p:sp>
          <p:nvSpPr>
            <p:cNvPr id="48" name="object 48"/>
            <p:cNvSpPr/>
            <p:nvPr/>
          </p:nvSpPr>
          <p:spPr>
            <a:xfrm>
              <a:off x="9850373" y="3263646"/>
              <a:ext cx="279400" cy="247015"/>
            </a:xfrm>
            <a:custGeom>
              <a:avLst/>
              <a:gdLst/>
              <a:ahLst/>
              <a:cxnLst/>
              <a:rect l="l" t="t" r="r" b="b"/>
              <a:pathLst>
                <a:path w="279400" h="247014">
                  <a:moveTo>
                    <a:pt x="139446" y="0"/>
                  </a:moveTo>
                  <a:lnTo>
                    <a:pt x="114795" y="101625"/>
                  </a:lnTo>
                  <a:lnTo>
                    <a:pt x="0" y="123444"/>
                  </a:lnTo>
                  <a:lnTo>
                    <a:pt x="114795" y="145262"/>
                  </a:lnTo>
                  <a:lnTo>
                    <a:pt x="139446" y="246888"/>
                  </a:lnTo>
                  <a:lnTo>
                    <a:pt x="164096" y="145262"/>
                  </a:lnTo>
                  <a:lnTo>
                    <a:pt x="278892" y="123444"/>
                  </a:lnTo>
                  <a:lnTo>
                    <a:pt x="164096" y="101625"/>
                  </a:lnTo>
                  <a:lnTo>
                    <a:pt x="139446" y="0"/>
                  </a:lnTo>
                  <a:close/>
                </a:path>
              </a:pathLst>
            </a:custGeom>
            <a:solidFill>
              <a:srgbClr val="3891A7"/>
            </a:solidFill>
          </p:spPr>
          <p:txBody>
            <a:bodyPr wrap="square" lIns="0" tIns="0" rIns="0" bIns="0" rtlCol="0"/>
            <a:lstStyle/>
            <a:p>
              <a:endParaRPr/>
            </a:p>
          </p:txBody>
        </p:sp>
        <p:sp>
          <p:nvSpPr>
            <p:cNvPr id="49" name="object 49"/>
            <p:cNvSpPr/>
            <p:nvPr/>
          </p:nvSpPr>
          <p:spPr>
            <a:xfrm>
              <a:off x="9850373" y="3263646"/>
              <a:ext cx="279400" cy="247015"/>
            </a:xfrm>
            <a:custGeom>
              <a:avLst/>
              <a:gdLst/>
              <a:ahLst/>
              <a:cxnLst/>
              <a:rect l="l" t="t" r="r" b="b"/>
              <a:pathLst>
                <a:path w="279400" h="247014">
                  <a:moveTo>
                    <a:pt x="0" y="123444"/>
                  </a:moveTo>
                  <a:lnTo>
                    <a:pt x="114795" y="101625"/>
                  </a:lnTo>
                  <a:lnTo>
                    <a:pt x="139446" y="0"/>
                  </a:lnTo>
                  <a:lnTo>
                    <a:pt x="164096" y="101625"/>
                  </a:lnTo>
                  <a:lnTo>
                    <a:pt x="278892" y="123444"/>
                  </a:lnTo>
                  <a:lnTo>
                    <a:pt x="164096" y="145262"/>
                  </a:lnTo>
                  <a:lnTo>
                    <a:pt x="139446" y="246888"/>
                  </a:lnTo>
                  <a:lnTo>
                    <a:pt x="114795" y="145262"/>
                  </a:lnTo>
                  <a:lnTo>
                    <a:pt x="0" y="123444"/>
                  </a:lnTo>
                  <a:close/>
                </a:path>
              </a:pathLst>
            </a:custGeom>
            <a:ln w="25908">
              <a:solidFill>
                <a:srgbClr val="26697A"/>
              </a:solidFill>
            </a:ln>
          </p:spPr>
          <p:txBody>
            <a:bodyPr wrap="square" lIns="0" tIns="0" rIns="0" bIns="0" rtlCol="0"/>
            <a:lstStyle/>
            <a:p>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5108" y="73152"/>
            <a:ext cx="10946892" cy="94792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31569" y="200710"/>
            <a:ext cx="2037714" cy="482600"/>
          </a:xfrm>
          <a:prstGeom prst="rect">
            <a:avLst/>
          </a:prstGeom>
        </p:spPr>
        <p:txBody>
          <a:bodyPr vert="horz" wrap="square" lIns="0" tIns="12700" rIns="0" bIns="0" rtlCol="0">
            <a:spAutoFit/>
          </a:bodyPr>
          <a:lstStyle/>
          <a:p>
            <a:pPr marL="12700">
              <a:lnSpc>
                <a:spcPct val="100000"/>
              </a:lnSpc>
              <a:spcBef>
                <a:spcPts val="100"/>
              </a:spcBef>
            </a:pPr>
            <a:r>
              <a:rPr sz="3000" b="1" spc="-165" dirty="0">
                <a:solidFill>
                  <a:srgbClr val="000000"/>
                </a:solidFill>
                <a:latin typeface="Arial"/>
                <a:cs typeface="Arial"/>
              </a:rPr>
              <a:t>П</a:t>
            </a:r>
            <a:r>
              <a:rPr sz="3000" b="1" spc="-150" dirty="0">
                <a:solidFill>
                  <a:srgbClr val="000000"/>
                </a:solidFill>
                <a:latin typeface="Arial"/>
                <a:cs typeface="Arial"/>
              </a:rPr>
              <a:t>о</a:t>
            </a:r>
            <a:r>
              <a:rPr sz="3000" b="1" spc="-10" dirty="0">
                <a:solidFill>
                  <a:srgbClr val="000000"/>
                </a:solidFill>
                <a:latin typeface="Arial"/>
                <a:cs typeface="Arial"/>
              </a:rPr>
              <a:t>-</a:t>
            </a:r>
            <a:r>
              <a:rPr sz="3000" b="1" spc="-200" dirty="0">
                <a:solidFill>
                  <a:srgbClr val="000000"/>
                </a:solidFill>
                <a:latin typeface="Arial"/>
                <a:cs typeface="Arial"/>
              </a:rPr>
              <a:t>п</a:t>
            </a:r>
            <a:r>
              <a:rPr sz="3000" b="1" spc="-155" dirty="0">
                <a:solidFill>
                  <a:srgbClr val="000000"/>
                </a:solidFill>
                <a:latin typeface="Arial"/>
                <a:cs typeface="Arial"/>
              </a:rPr>
              <a:t>е</a:t>
            </a:r>
            <a:r>
              <a:rPr sz="3000" b="1" spc="-175" dirty="0">
                <a:solidFill>
                  <a:srgbClr val="000000"/>
                </a:solidFill>
                <a:latin typeface="Arial"/>
                <a:cs typeface="Arial"/>
              </a:rPr>
              <a:t>р</a:t>
            </a:r>
            <a:r>
              <a:rPr sz="3000" b="1" spc="-310" dirty="0">
                <a:solidFill>
                  <a:srgbClr val="000000"/>
                </a:solidFill>
                <a:latin typeface="Arial"/>
                <a:cs typeface="Arial"/>
              </a:rPr>
              <a:t>ш</a:t>
            </a:r>
            <a:r>
              <a:rPr sz="3000" b="1" spc="-254" dirty="0">
                <a:solidFill>
                  <a:srgbClr val="000000"/>
                </a:solidFill>
                <a:latin typeface="Arial"/>
                <a:cs typeface="Arial"/>
              </a:rPr>
              <a:t>е…</a:t>
            </a:r>
            <a:endParaRPr sz="3000" dirty="0">
              <a:latin typeface="Arial"/>
              <a:cs typeface="Arial"/>
            </a:endParaRPr>
          </a:p>
        </p:txBody>
      </p:sp>
      <p:sp>
        <p:nvSpPr>
          <p:cNvPr id="4" name="object 4"/>
          <p:cNvSpPr/>
          <p:nvPr/>
        </p:nvSpPr>
        <p:spPr>
          <a:xfrm>
            <a:off x="1248155" y="912874"/>
            <a:ext cx="4389120" cy="59451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488097" y="2899295"/>
            <a:ext cx="3848100" cy="1743106"/>
          </a:xfrm>
          <a:prstGeom prst="rect">
            <a:avLst/>
          </a:prstGeom>
        </p:spPr>
        <p:txBody>
          <a:bodyPr vert="horz" wrap="square" lIns="0" tIns="43815" rIns="0" bIns="0" rtlCol="0">
            <a:spAutoFit/>
          </a:bodyPr>
          <a:lstStyle/>
          <a:p>
            <a:pPr marL="12700" marR="5080" indent="-635" algn="ctr">
              <a:lnSpc>
                <a:spcPct val="91500"/>
              </a:lnSpc>
              <a:spcBef>
                <a:spcPts val="345"/>
              </a:spcBef>
            </a:pPr>
            <a:r>
              <a:rPr sz="2400" b="1" spc="-85" dirty="0">
                <a:latin typeface="Arial"/>
                <a:cs typeface="Arial"/>
              </a:rPr>
              <a:t>Це </a:t>
            </a:r>
            <a:r>
              <a:rPr sz="2400" b="1" spc="-165" dirty="0">
                <a:latin typeface="Arial"/>
                <a:cs typeface="Arial"/>
              </a:rPr>
              <a:t>проблема відповідності  професійної</a:t>
            </a:r>
            <a:r>
              <a:rPr sz="2400" b="1" spc="-210" dirty="0">
                <a:latin typeface="Arial"/>
                <a:cs typeface="Arial"/>
              </a:rPr>
              <a:t> </a:t>
            </a:r>
            <a:r>
              <a:rPr sz="2400" b="1" spc="-145" dirty="0">
                <a:latin typeface="Arial"/>
                <a:cs typeface="Arial"/>
              </a:rPr>
              <a:t>компетентності  </a:t>
            </a:r>
            <a:r>
              <a:rPr sz="2400" b="1" spc="-155" dirty="0" err="1">
                <a:latin typeface="Arial"/>
                <a:cs typeface="Arial"/>
              </a:rPr>
              <a:t>викладачів</a:t>
            </a:r>
            <a:r>
              <a:rPr sz="2400" b="1" spc="-155" dirty="0">
                <a:latin typeface="Arial"/>
                <a:cs typeface="Arial"/>
              </a:rPr>
              <a:t> </a:t>
            </a:r>
            <a:r>
              <a:rPr sz="2400" b="1" spc="-155" dirty="0" err="1" smtClean="0">
                <a:latin typeface="Arial"/>
                <a:cs typeface="Arial"/>
              </a:rPr>
              <a:t>тим</a:t>
            </a:r>
            <a:r>
              <a:rPr sz="2400" b="1" spc="-155" dirty="0" smtClean="0">
                <a:latin typeface="Arial"/>
                <a:cs typeface="Arial"/>
              </a:rPr>
              <a:t>  </a:t>
            </a:r>
            <a:r>
              <a:rPr sz="2400" b="1" spc="-100" dirty="0">
                <a:latin typeface="Arial"/>
                <a:cs typeface="Arial"/>
              </a:rPr>
              <a:t>критеріям, </a:t>
            </a:r>
            <a:r>
              <a:rPr sz="2400" b="1" spc="-85" dirty="0" err="1">
                <a:latin typeface="Arial"/>
                <a:cs typeface="Arial"/>
              </a:rPr>
              <a:t>які</a:t>
            </a:r>
            <a:r>
              <a:rPr sz="2400" b="1" spc="-85" dirty="0">
                <a:latin typeface="Arial"/>
                <a:cs typeface="Arial"/>
              </a:rPr>
              <a:t> </a:t>
            </a:r>
            <a:r>
              <a:rPr sz="2400" b="1" spc="-204" dirty="0" err="1" smtClean="0">
                <a:latin typeface="Arial"/>
                <a:cs typeface="Arial"/>
              </a:rPr>
              <a:t>висувают</a:t>
            </a:r>
            <a:r>
              <a:rPr lang="uk-UA" sz="2400" b="1" spc="-204" dirty="0" smtClean="0">
                <a:latin typeface="Arial"/>
                <a:cs typeface="Arial"/>
              </a:rPr>
              <a:t>ь</a:t>
            </a:r>
            <a:r>
              <a:rPr sz="2400" b="1" spc="-204" dirty="0" smtClean="0">
                <a:latin typeface="Arial"/>
                <a:cs typeface="Arial"/>
              </a:rPr>
              <a:t>  </a:t>
            </a:r>
            <a:r>
              <a:rPr sz="2400" b="1" spc="-165" dirty="0" err="1">
                <a:latin typeface="Arial"/>
                <a:cs typeface="Arial"/>
              </a:rPr>
              <a:t>сьогодні</a:t>
            </a:r>
            <a:r>
              <a:rPr sz="2400" b="1" spc="-165" dirty="0">
                <a:latin typeface="Arial"/>
                <a:cs typeface="Arial"/>
              </a:rPr>
              <a:t> </a:t>
            </a:r>
            <a:r>
              <a:rPr lang="uk-UA" sz="2400" b="1" spc="-110" dirty="0" smtClean="0">
                <a:latin typeface="Arial"/>
                <a:cs typeface="Arial"/>
              </a:rPr>
              <a:t>виклики часу</a:t>
            </a:r>
            <a:endParaRPr sz="2400" dirty="0">
              <a:latin typeface="Arial"/>
              <a:cs typeface="Arial"/>
            </a:endParaRPr>
          </a:p>
        </p:txBody>
      </p:sp>
      <p:sp>
        <p:nvSpPr>
          <p:cNvPr id="6" name="object 6"/>
          <p:cNvSpPr/>
          <p:nvPr/>
        </p:nvSpPr>
        <p:spPr>
          <a:xfrm>
            <a:off x="5393435" y="905255"/>
            <a:ext cx="6647688" cy="3983736"/>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5634634" y="1133690"/>
            <a:ext cx="6144260" cy="371897"/>
          </a:xfrm>
          <a:prstGeom prst="rect">
            <a:avLst/>
          </a:prstGeom>
        </p:spPr>
        <p:txBody>
          <a:bodyPr vert="horz" wrap="square" lIns="0" tIns="12700" rIns="0" bIns="0" rtlCol="0">
            <a:spAutoFit/>
          </a:bodyPr>
          <a:lstStyle/>
          <a:p>
            <a:pPr marL="228600" marR="5080" indent="-228600" algn="r">
              <a:lnSpc>
                <a:spcPts val="2760"/>
              </a:lnSpc>
              <a:spcBef>
                <a:spcPts val="100"/>
              </a:spcBef>
              <a:buChar char="•"/>
              <a:tabLst>
                <a:tab pos="228600" algn="l"/>
              </a:tabLst>
            </a:pPr>
            <a:endParaRPr lang="ru-RU" sz="2400" dirty="0">
              <a:latin typeface="Arial"/>
              <a:cs typeface="Arial"/>
            </a:endParaRPr>
          </a:p>
        </p:txBody>
      </p:sp>
      <p:pic>
        <p:nvPicPr>
          <p:cNvPr id="4098" name="Picture 2" descr="C:\Users\Галина\Desktop\605ca15e514ec2555920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021079"/>
            <a:ext cx="6172200" cy="5541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3793" y="207073"/>
            <a:ext cx="10512700" cy="1231106"/>
          </a:xfrm>
        </p:spPr>
        <p:txBody>
          <a:bodyPr/>
          <a:lstStyle/>
          <a:p>
            <a:r>
              <a:rPr lang="ru-RU" sz="2000" dirty="0"/>
              <a:t>Наказом </a:t>
            </a:r>
            <a:r>
              <a:rPr lang="ru-RU" sz="2000" dirty="0" err="1"/>
              <a:t>Міністерства</a:t>
            </a:r>
            <a:r>
              <a:rPr lang="ru-RU" sz="2000" dirty="0"/>
              <a:t> </a:t>
            </a:r>
            <a:r>
              <a:rPr lang="ru-RU" sz="2000" dirty="0" err="1"/>
              <a:t>розвитку</a:t>
            </a:r>
            <a:r>
              <a:rPr lang="ru-RU" sz="2000" dirty="0"/>
              <a:t> </a:t>
            </a:r>
            <a:r>
              <a:rPr lang="ru-RU" sz="2000" dirty="0" err="1"/>
              <a:t>економіки</a:t>
            </a:r>
            <a:r>
              <a:rPr lang="ru-RU" sz="2000" dirty="0"/>
              <a:t>, </a:t>
            </a:r>
            <a:r>
              <a:rPr lang="ru-RU" sz="2000" dirty="0" err="1"/>
              <a:t>торгівлі</a:t>
            </a:r>
            <a:r>
              <a:rPr lang="ru-RU" sz="2000" dirty="0"/>
              <a:t> та </a:t>
            </a:r>
            <a:r>
              <a:rPr lang="ru-RU" sz="2000" dirty="0" err="1"/>
              <a:t>сільського</a:t>
            </a:r>
            <a:r>
              <a:rPr lang="ru-RU" sz="2000" dirty="0"/>
              <a:t> </a:t>
            </a:r>
            <a:r>
              <a:rPr lang="ru-RU" sz="2000" dirty="0" err="1"/>
              <a:t>господарства</a:t>
            </a:r>
            <a:r>
              <a:rPr lang="ru-RU" sz="2000" dirty="0"/>
              <a:t> </a:t>
            </a:r>
            <a:r>
              <a:rPr lang="ru-RU" sz="2000" dirty="0" err="1"/>
              <a:t>від</a:t>
            </a:r>
            <a:r>
              <a:rPr lang="ru-RU" sz="2000" dirty="0"/>
              <a:t> 23.03.2021 № 610 </a:t>
            </a:r>
            <a:r>
              <a:rPr lang="ru-RU" sz="2000" dirty="0" err="1">
                <a:hlinkClick r:id="rId2"/>
              </a:rPr>
              <a:t>затверджено</a:t>
            </a:r>
            <a:r>
              <a:rPr lang="ru-RU" sz="2000" dirty="0"/>
              <a:t> </a:t>
            </a:r>
            <a:r>
              <a:rPr lang="ru-RU" sz="2000" dirty="0" err="1"/>
              <a:t>професійний</a:t>
            </a:r>
            <a:r>
              <a:rPr lang="ru-RU" sz="2000" dirty="0"/>
              <a:t> стандарт на </a:t>
            </a:r>
            <a:r>
              <a:rPr lang="ru-RU" sz="2000" dirty="0" err="1"/>
              <a:t>групу</a:t>
            </a:r>
            <a:r>
              <a:rPr lang="ru-RU" sz="2000" dirty="0"/>
              <a:t> </a:t>
            </a:r>
            <a:r>
              <a:rPr lang="ru-RU" sz="2000" dirty="0" err="1"/>
              <a:t>професій</a:t>
            </a:r>
            <a:r>
              <a:rPr lang="ru-RU" sz="2000" dirty="0"/>
              <a:t> «</a:t>
            </a:r>
            <a:r>
              <a:rPr lang="ru-RU" sz="2000" b="1" dirty="0" err="1"/>
              <a:t>Викладачі</a:t>
            </a:r>
            <a:r>
              <a:rPr lang="ru-RU" sz="2000" b="1" dirty="0"/>
              <a:t> </a:t>
            </a:r>
            <a:r>
              <a:rPr lang="ru-RU" sz="2000" b="1" dirty="0" err="1"/>
              <a:t>закладів</a:t>
            </a:r>
            <a:r>
              <a:rPr lang="ru-RU" sz="2000" b="1" dirty="0"/>
              <a:t> </a:t>
            </a:r>
            <a:r>
              <a:rPr lang="ru-RU" sz="2000" b="1" dirty="0" err="1"/>
              <a:t>вищої</a:t>
            </a:r>
            <a:r>
              <a:rPr lang="ru-RU" sz="2000" b="1" dirty="0"/>
              <a:t> освіти</a:t>
            </a:r>
            <a:r>
              <a:rPr lang="ru-RU" sz="2000" dirty="0"/>
              <a:t>». Проєкт </a:t>
            </a:r>
            <a:r>
              <a:rPr lang="ru-RU" sz="2000" dirty="0" err="1"/>
              <a:t>професійного</a:t>
            </a:r>
            <a:r>
              <a:rPr lang="ru-RU" sz="2000" dirty="0"/>
              <a:t> стандарту </a:t>
            </a:r>
            <a:r>
              <a:rPr lang="ru-RU" sz="2000" dirty="0" err="1"/>
              <a:t>було</a:t>
            </a:r>
            <a:r>
              <a:rPr lang="ru-RU" sz="2000" dirty="0"/>
              <a:t> </a:t>
            </a:r>
            <a:r>
              <a:rPr lang="ru-RU" sz="2000" dirty="0" err="1"/>
              <a:t>розроблено</a:t>
            </a:r>
            <a:r>
              <a:rPr lang="ru-RU" sz="2000" dirty="0"/>
              <a:t> </a:t>
            </a:r>
            <a:r>
              <a:rPr lang="ru-RU" sz="2000" dirty="0" err="1"/>
              <a:t>Міністерством</a:t>
            </a:r>
            <a:r>
              <a:rPr lang="ru-RU" sz="2000" dirty="0"/>
              <a:t> освіти і науки </a:t>
            </a:r>
            <a:r>
              <a:rPr lang="ru-RU" sz="2000" dirty="0" err="1"/>
              <a:t>України</a:t>
            </a:r>
            <a:r>
              <a:rPr lang="ru-RU" sz="2000" dirty="0"/>
              <a:t> за </a:t>
            </a:r>
            <a:r>
              <a:rPr lang="ru-RU" sz="2000" dirty="0" err="1"/>
              <a:t>власною</a:t>
            </a:r>
            <a:r>
              <a:rPr lang="ru-RU" sz="2000" dirty="0"/>
              <a:t> </a:t>
            </a:r>
            <a:r>
              <a:rPr lang="ru-RU" sz="2000" dirty="0" err="1"/>
              <a:t>ініціативою</a:t>
            </a:r>
            <a:r>
              <a:rPr lang="ru-RU" sz="2000" dirty="0"/>
              <a:t>.</a:t>
            </a:r>
            <a:endParaRPr lang="uk-UA" sz="2000" dirty="0"/>
          </a:p>
        </p:txBody>
      </p:sp>
      <p:sp>
        <p:nvSpPr>
          <p:cNvPr id="3" name="Текст 2"/>
          <p:cNvSpPr>
            <a:spLocks noGrp="1"/>
          </p:cNvSpPr>
          <p:nvPr>
            <p:ph type="body" idx="1"/>
          </p:nvPr>
        </p:nvSpPr>
        <p:spPr>
          <a:xfrm>
            <a:off x="1447800" y="1676400"/>
            <a:ext cx="10577729" cy="3718967"/>
          </a:xfrm>
        </p:spPr>
        <p:txBody>
          <a:bodyPr/>
          <a:lstStyle/>
          <a:p>
            <a:pPr marL="24765" marR="5080" indent="-12700" algn="just">
              <a:lnSpc>
                <a:spcPts val="2880"/>
              </a:lnSpc>
              <a:spcBef>
                <a:spcPts val="795"/>
              </a:spcBef>
            </a:pPr>
            <a:r>
              <a:rPr lang="uk-UA" spc="-110" dirty="0" smtClean="0"/>
              <a:t>Зокрема, </a:t>
            </a:r>
            <a:r>
              <a:rPr lang="uk-UA" spc="-85" dirty="0" smtClean="0"/>
              <a:t>цим </a:t>
            </a:r>
            <a:r>
              <a:rPr lang="uk-UA" spc="-100" dirty="0" smtClean="0"/>
              <a:t>наказом </a:t>
            </a:r>
            <a:r>
              <a:rPr lang="uk-UA" spc="-114" dirty="0" smtClean="0"/>
              <a:t>вводиться </a:t>
            </a:r>
            <a:r>
              <a:rPr lang="uk-UA" spc="-110" dirty="0" smtClean="0"/>
              <a:t>наступне </a:t>
            </a:r>
            <a:r>
              <a:rPr lang="uk-UA" spc="-105" dirty="0" smtClean="0"/>
              <a:t>визначення </a:t>
            </a:r>
            <a:r>
              <a:rPr lang="uk-UA" spc="-85" dirty="0" smtClean="0"/>
              <a:t>поняття  </a:t>
            </a:r>
            <a:r>
              <a:rPr lang="uk-UA" b="1" spc="-190" dirty="0" smtClean="0"/>
              <a:t>цифрова компетентність </a:t>
            </a:r>
            <a:r>
              <a:rPr lang="uk-UA" b="1" spc="-204" dirty="0" smtClean="0"/>
              <a:t>– </a:t>
            </a:r>
            <a:r>
              <a:rPr lang="uk-UA" spc="-80" dirty="0" smtClean="0"/>
              <a:t>«якість </a:t>
            </a:r>
            <a:r>
              <a:rPr lang="uk-UA" spc="-25" dirty="0" smtClean="0"/>
              <a:t>дій </a:t>
            </a:r>
            <a:r>
              <a:rPr lang="uk-UA" spc="-70" dirty="0" smtClean="0"/>
              <a:t>працівника, </a:t>
            </a:r>
            <a:r>
              <a:rPr lang="uk-UA" spc="-150" dirty="0" smtClean="0"/>
              <a:t>що  </a:t>
            </a:r>
            <a:r>
              <a:rPr lang="uk-UA" spc="-114" dirty="0" smtClean="0"/>
              <a:t>забезпечують </a:t>
            </a:r>
            <a:r>
              <a:rPr lang="uk-UA" spc="-110" dirty="0" smtClean="0"/>
              <a:t>ефективний </a:t>
            </a:r>
            <a:r>
              <a:rPr lang="uk-UA" spc="-65" dirty="0" smtClean="0"/>
              <a:t>пошук, </a:t>
            </a:r>
            <a:r>
              <a:rPr lang="uk-UA" spc="-85" dirty="0" smtClean="0"/>
              <a:t>структурування </a:t>
            </a:r>
            <a:r>
              <a:rPr lang="uk-UA" spc="-110" dirty="0" smtClean="0"/>
              <a:t>інформації,</a:t>
            </a:r>
            <a:r>
              <a:rPr lang="uk-UA" spc="-400" dirty="0" smtClean="0"/>
              <a:t> </a:t>
            </a:r>
            <a:r>
              <a:rPr lang="uk-UA" spc="-140" dirty="0" smtClean="0"/>
              <a:t>її  </a:t>
            </a:r>
            <a:r>
              <a:rPr lang="uk-UA" spc="-95" dirty="0" smtClean="0"/>
              <a:t>адаптацію </a:t>
            </a:r>
            <a:r>
              <a:rPr lang="uk-UA" spc="-65" dirty="0" smtClean="0"/>
              <a:t>до </a:t>
            </a:r>
            <a:r>
              <a:rPr lang="uk-UA" spc="-114" dirty="0" smtClean="0"/>
              <a:t>особливостей </a:t>
            </a:r>
            <a:r>
              <a:rPr lang="uk-UA" spc="-35" dirty="0" smtClean="0"/>
              <a:t>педагогічного </a:t>
            </a:r>
            <a:r>
              <a:rPr lang="uk-UA" spc="-105" dirty="0" smtClean="0"/>
              <a:t>процесу </a:t>
            </a:r>
            <a:r>
              <a:rPr lang="uk-UA" spc="25" dirty="0" smtClean="0"/>
              <a:t>і  </a:t>
            </a:r>
            <a:r>
              <a:rPr lang="uk-UA" spc="-60" dirty="0" smtClean="0"/>
              <a:t>дидактичних </a:t>
            </a:r>
            <a:r>
              <a:rPr lang="uk-UA" spc="-75" dirty="0" smtClean="0"/>
              <a:t>вимог, </a:t>
            </a:r>
            <a:r>
              <a:rPr lang="uk-UA" spc="-150" dirty="0" smtClean="0"/>
              <a:t>формулювання </a:t>
            </a:r>
            <a:r>
              <a:rPr lang="uk-UA" spc="-125" dirty="0" smtClean="0"/>
              <a:t>навчальної проблеми  </a:t>
            </a:r>
            <a:r>
              <a:rPr lang="uk-UA" spc="-65" dirty="0" smtClean="0"/>
              <a:t>різними </a:t>
            </a:r>
            <a:r>
              <a:rPr lang="uk-UA" spc="-80" dirty="0" smtClean="0"/>
              <a:t>інформаційно-комунікативними </a:t>
            </a:r>
            <a:r>
              <a:rPr lang="uk-UA" spc="-120" dirty="0" smtClean="0"/>
              <a:t>способами,  </a:t>
            </a:r>
            <a:r>
              <a:rPr lang="uk-UA" spc="-100" dirty="0" smtClean="0"/>
              <a:t>кваліфіковану </a:t>
            </a:r>
            <a:r>
              <a:rPr lang="uk-UA" spc="-80" dirty="0" smtClean="0"/>
              <a:t>роботу </a:t>
            </a:r>
            <a:r>
              <a:rPr lang="uk-UA" spc="-90" dirty="0" smtClean="0"/>
              <a:t>з </a:t>
            </a:r>
            <a:r>
              <a:rPr lang="uk-UA" spc="-65" dirty="0" smtClean="0"/>
              <a:t>різними </a:t>
            </a:r>
            <a:r>
              <a:rPr lang="uk-UA" spc="-100" dirty="0" smtClean="0"/>
              <a:t>інформаційними</a:t>
            </a:r>
            <a:r>
              <a:rPr lang="uk-UA" spc="-95" dirty="0" smtClean="0"/>
              <a:t> </a:t>
            </a:r>
            <a:r>
              <a:rPr lang="uk-UA" spc="-130" dirty="0" smtClean="0"/>
              <a:t>ресурсами, </a:t>
            </a:r>
            <a:r>
              <a:rPr lang="uk-UA" spc="-114" dirty="0" smtClean="0"/>
              <a:t>професійними </a:t>
            </a:r>
            <a:r>
              <a:rPr lang="uk-UA" spc="-95" dirty="0" smtClean="0"/>
              <a:t>інструментами, </a:t>
            </a:r>
            <a:r>
              <a:rPr lang="uk-UA" spc="-55" dirty="0" smtClean="0"/>
              <a:t>готовими </a:t>
            </a:r>
            <a:r>
              <a:rPr lang="uk-UA" spc="-70" dirty="0" smtClean="0"/>
              <a:t>програмно-</a:t>
            </a:r>
            <a:r>
              <a:rPr lang="uk-UA" spc="-105" dirty="0" smtClean="0"/>
              <a:t>методичними комплексами, </a:t>
            </a:r>
            <a:r>
              <a:rPr lang="uk-UA" spc="-150" dirty="0" smtClean="0"/>
              <a:t>що </a:t>
            </a:r>
            <a:r>
              <a:rPr lang="uk-UA" spc="-105" dirty="0" smtClean="0"/>
              <a:t>дозволяють </a:t>
            </a:r>
            <a:r>
              <a:rPr lang="uk-UA" spc="-80" dirty="0" smtClean="0"/>
              <a:t>проектувати  </a:t>
            </a:r>
            <a:r>
              <a:rPr lang="uk-UA" spc="-110" dirty="0" smtClean="0"/>
              <a:t>рішення </a:t>
            </a:r>
            <a:r>
              <a:rPr lang="uk-UA" spc="-50" dirty="0" smtClean="0"/>
              <a:t>педагогічних </a:t>
            </a:r>
            <a:r>
              <a:rPr lang="uk-UA" spc="-135" dirty="0" smtClean="0"/>
              <a:t>проблем </a:t>
            </a:r>
            <a:r>
              <a:rPr lang="uk-UA" spc="25" dirty="0" smtClean="0"/>
              <a:t>і </a:t>
            </a:r>
            <a:r>
              <a:rPr lang="uk-UA" spc="-65" dirty="0" smtClean="0"/>
              <a:t>практичних </a:t>
            </a:r>
            <a:r>
              <a:rPr lang="uk-UA" spc="-110" dirty="0" smtClean="0"/>
              <a:t>завдань,  </a:t>
            </a:r>
            <a:r>
              <a:rPr lang="uk-UA" spc="-85" dirty="0" smtClean="0"/>
              <a:t>використання </a:t>
            </a:r>
            <a:r>
              <a:rPr lang="uk-UA" spc="-110" dirty="0" smtClean="0"/>
              <a:t>автоматизованих </a:t>
            </a:r>
            <a:r>
              <a:rPr lang="uk-UA" spc="-90" dirty="0" smtClean="0"/>
              <a:t>робочих </a:t>
            </a:r>
            <a:r>
              <a:rPr lang="uk-UA" spc="-95" dirty="0" smtClean="0"/>
              <a:t>місць </a:t>
            </a:r>
            <a:r>
              <a:rPr lang="uk-UA" spc="-35" dirty="0" smtClean="0"/>
              <a:t>педагогічного  </a:t>
            </a:r>
            <a:r>
              <a:rPr lang="uk-UA" spc="-130" dirty="0" smtClean="0"/>
              <a:t>та </a:t>
            </a:r>
            <a:r>
              <a:rPr lang="uk-UA" spc="-50" dirty="0" smtClean="0"/>
              <a:t>науково-педагогічного </a:t>
            </a:r>
            <a:r>
              <a:rPr lang="uk-UA" spc="-70" dirty="0" smtClean="0"/>
              <a:t>працівника </a:t>
            </a:r>
            <a:r>
              <a:rPr lang="uk-UA" spc="-125" dirty="0" smtClean="0"/>
              <a:t>в </a:t>
            </a:r>
            <a:r>
              <a:rPr lang="uk-UA" spc="-85" dirty="0" smtClean="0"/>
              <a:t>освітньому процесі;  </a:t>
            </a:r>
            <a:r>
              <a:rPr lang="uk-UA" spc="-95" dirty="0" smtClean="0"/>
              <a:t>регулярну </a:t>
            </a:r>
            <a:r>
              <a:rPr lang="uk-UA" spc="-100" dirty="0" smtClean="0"/>
              <a:t>самостійну пізнавальну </a:t>
            </a:r>
            <a:r>
              <a:rPr lang="uk-UA" spc="-75" dirty="0" smtClean="0"/>
              <a:t>діяльність, </a:t>
            </a:r>
            <a:r>
              <a:rPr lang="uk-UA" spc="-55" dirty="0" smtClean="0"/>
              <a:t>готовність </a:t>
            </a:r>
            <a:r>
              <a:rPr lang="uk-UA" spc="-70" dirty="0" smtClean="0"/>
              <a:t>до  </a:t>
            </a:r>
            <a:r>
              <a:rPr lang="uk-UA" spc="-114" dirty="0" smtClean="0"/>
              <a:t>ведення </a:t>
            </a:r>
            <a:r>
              <a:rPr lang="uk-UA" spc="-80" dirty="0" smtClean="0"/>
              <a:t>дистанційної </a:t>
            </a:r>
            <a:r>
              <a:rPr lang="uk-UA" spc="-90" dirty="0" smtClean="0"/>
              <a:t>освітньої </a:t>
            </a:r>
            <a:r>
              <a:rPr lang="uk-UA" spc="-75" dirty="0" smtClean="0"/>
              <a:t>діяльності, </a:t>
            </a:r>
            <a:r>
              <a:rPr lang="uk-UA" spc="-85" dirty="0" smtClean="0"/>
              <a:t>використання  </a:t>
            </a:r>
            <a:r>
              <a:rPr lang="uk-UA" spc="-70" dirty="0" smtClean="0"/>
              <a:t>комп’ютерних </a:t>
            </a:r>
            <a:r>
              <a:rPr lang="uk-UA" spc="25" dirty="0" smtClean="0"/>
              <a:t>і </a:t>
            </a:r>
            <a:r>
              <a:rPr lang="uk-UA" spc="-110" dirty="0" smtClean="0"/>
              <a:t>мультимедійних </a:t>
            </a:r>
            <a:r>
              <a:rPr lang="uk-UA" spc="-65" dirty="0" smtClean="0"/>
              <a:t>технологій, </a:t>
            </a:r>
            <a:r>
              <a:rPr lang="uk-UA" spc="-125" dirty="0" smtClean="0"/>
              <a:t>цифрових </a:t>
            </a:r>
            <a:r>
              <a:rPr lang="uk-UA" spc="-70" dirty="0" smtClean="0"/>
              <a:t>освітніх  </a:t>
            </a:r>
            <a:r>
              <a:rPr lang="uk-UA" spc="-110" dirty="0" smtClean="0"/>
              <a:t>ресурсів </a:t>
            </a:r>
            <a:r>
              <a:rPr lang="uk-UA" spc="-125" dirty="0" smtClean="0"/>
              <a:t>в </a:t>
            </a:r>
            <a:r>
              <a:rPr lang="uk-UA" spc="-90" dirty="0" smtClean="0"/>
              <a:t>освітньому </a:t>
            </a:r>
            <a:r>
              <a:rPr lang="uk-UA" spc="-85" dirty="0" smtClean="0"/>
              <a:t>процесі, </a:t>
            </a:r>
            <a:r>
              <a:rPr lang="uk-UA" spc="-114" dirty="0" smtClean="0"/>
              <a:t>ведення </a:t>
            </a:r>
            <a:r>
              <a:rPr lang="uk-UA" spc="-75" dirty="0" smtClean="0"/>
              <a:t>документації  </a:t>
            </a:r>
            <a:r>
              <a:rPr lang="uk-UA" spc="-100" dirty="0" smtClean="0"/>
              <a:t>навчального </a:t>
            </a:r>
            <a:r>
              <a:rPr lang="uk-UA" spc="-105" dirty="0" smtClean="0"/>
              <a:t>закладу </a:t>
            </a:r>
            <a:r>
              <a:rPr lang="uk-UA" spc="-135" dirty="0" smtClean="0"/>
              <a:t>на </a:t>
            </a:r>
            <a:r>
              <a:rPr lang="uk-UA" spc="-90" dirty="0" smtClean="0"/>
              <a:t>електронних</a:t>
            </a:r>
            <a:r>
              <a:rPr lang="uk-UA" spc="-509" dirty="0" smtClean="0"/>
              <a:t> </a:t>
            </a:r>
            <a:r>
              <a:rPr lang="uk-UA" spc="-105" dirty="0" smtClean="0"/>
              <a:t>носіях»</a:t>
            </a:r>
            <a:endParaRPr lang="uk-UA" dirty="0"/>
          </a:p>
        </p:txBody>
      </p:sp>
    </p:spTree>
    <p:extLst>
      <p:ext uri="{BB962C8B-B14F-4D97-AF65-F5344CB8AC3E}">
        <p14:creationId xmlns:p14="http://schemas.microsoft.com/office/powerpoint/2010/main" val="2513089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6631" y="0"/>
            <a:ext cx="10945368" cy="8686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26590" y="71221"/>
            <a:ext cx="1865630" cy="467995"/>
          </a:xfrm>
          <a:prstGeom prst="rect">
            <a:avLst/>
          </a:prstGeom>
        </p:spPr>
        <p:txBody>
          <a:bodyPr vert="horz" wrap="square" lIns="0" tIns="12700" rIns="0" bIns="0" rtlCol="0">
            <a:spAutoFit/>
          </a:bodyPr>
          <a:lstStyle/>
          <a:p>
            <a:pPr marL="12700">
              <a:lnSpc>
                <a:spcPct val="100000"/>
              </a:lnSpc>
              <a:spcBef>
                <a:spcPts val="100"/>
              </a:spcBef>
            </a:pPr>
            <a:r>
              <a:rPr sz="2900" b="1" spc="-150" dirty="0">
                <a:solidFill>
                  <a:srgbClr val="000000"/>
                </a:solidFill>
                <a:latin typeface="Arial"/>
                <a:cs typeface="Arial"/>
              </a:rPr>
              <a:t>По</a:t>
            </a:r>
            <a:r>
              <a:rPr sz="2900" b="1" spc="-10" dirty="0">
                <a:solidFill>
                  <a:srgbClr val="000000"/>
                </a:solidFill>
                <a:latin typeface="Arial"/>
                <a:cs typeface="Arial"/>
              </a:rPr>
              <a:t>-</a:t>
            </a:r>
            <a:r>
              <a:rPr sz="2900" b="1" spc="-185" dirty="0">
                <a:solidFill>
                  <a:srgbClr val="000000"/>
                </a:solidFill>
                <a:latin typeface="Arial"/>
                <a:cs typeface="Arial"/>
              </a:rPr>
              <a:t>др</a:t>
            </a:r>
            <a:r>
              <a:rPr sz="2900" b="1" spc="-130" dirty="0">
                <a:solidFill>
                  <a:srgbClr val="000000"/>
                </a:solidFill>
                <a:latin typeface="Arial"/>
                <a:cs typeface="Arial"/>
              </a:rPr>
              <a:t>у</a:t>
            </a:r>
            <a:r>
              <a:rPr sz="2900" b="1" spc="-25" dirty="0">
                <a:solidFill>
                  <a:srgbClr val="000000"/>
                </a:solidFill>
                <a:latin typeface="Arial"/>
                <a:cs typeface="Arial"/>
              </a:rPr>
              <a:t>г</a:t>
            </a:r>
            <a:r>
              <a:rPr sz="2900" b="1" spc="-130" dirty="0">
                <a:solidFill>
                  <a:srgbClr val="000000"/>
                </a:solidFill>
                <a:latin typeface="Arial"/>
                <a:cs typeface="Arial"/>
              </a:rPr>
              <a:t>е</a:t>
            </a:r>
            <a:r>
              <a:rPr sz="2900" b="1" spc="-355" dirty="0">
                <a:solidFill>
                  <a:srgbClr val="000000"/>
                </a:solidFill>
                <a:latin typeface="Arial"/>
                <a:cs typeface="Arial"/>
              </a:rPr>
              <a:t>…</a:t>
            </a:r>
            <a:endParaRPr sz="2900">
              <a:latin typeface="Arial"/>
              <a:cs typeface="Arial"/>
            </a:endParaRPr>
          </a:p>
        </p:txBody>
      </p:sp>
      <p:sp>
        <p:nvSpPr>
          <p:cNvPr id="4" name="object 4"/>
          <p:cNvSpPr/>
          <p:nvPr/>
        </p:nvSpPr>
        <p:spPr>
          <a:xfrm>
            <a:off x="1214627" y="771142"/>
            <a:ext cx="4509516" cy="5945124"/>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sz="half" idx="2"/>
          </p:nvPr>
        </p:nvSpPr>
        <p:spPr>
          <a:xfrm>
            <a:off x="1423727" y="1428102"/>
            <a:ext cx="4041775" cy="4286430"/>
          </a:xfrm>
          <a:prstGeom prst="rect">
            <a:avLst/>
          </a:prstGeom>
        </p:spPr>
        <p:txBody>
          <a:bodyPr vert="horz" wrap="square" lIns="0" tIns="38735" rIns="0" bIns="0" rtlCol="0">
            <a:spAutoFit/>
          </a:bodyPr>
          <a:lstStyle/>
          <a:p>
            <a:pPr marL="12700" marR="5080" indent="-2540" algn="ctr">
              <a:lnSpc>
                <a:spcPct val="91600"/>
              </a:lnSpc>
              <a:spcBef>
                <a:spcPts val="305"/>
              </a:spcBef>
            </a:pPr>
            <a:r>
              <a:rPr spc="-35" dirty="0"/>
              <a:t>Випускники </a:t>
            </a:r>
            <a:r>
              <a:rPr spc="-55" dirty="0" err="1"/>
              <a:t>закладів</a:t>
            </a:r>
            <a:r>
              <a:rPr spc="-55" dirty="0"/>
              <a:t> </a:t>
            </a:r>
            <a:r>
              <a:rPr lang="uk-UA" spc="-85" dirty="0" smtClean="0"/>
              <a:t>вищої </a:t>
            </a:r>
            <a:r>
              <a:rPr spc="-50" dirty="0" smtClean="0"/>
              <a:t>освіти  </a:t>
            </a:r>
            <a:r>
              <a:rPr spc="-40" dirty="0"/>
              <a:t>сьогодні повинні</a:t>
            </a:r>
            <a:r>
              <a:rPr spc="-434" dirty="0"/>
              <a:t> </a:t>
            </a:r>
            <a:r>
              <a:rPr spc="-50" dirty="0"/>
              <a:t>бути </a:t>
            </a:r>
            <a:r>
              <a:rPr spc="-60" dirty="0"/>
              <a:t>спроможними  </a:t>
            </a:r>
            <a:r>
              <a:rPr spc="-70" dirty="0"/>
              <a:t>працювати </a:t>
            </a:r>
            <a:r>
              <a:rPr spc="-80" dirty="0"/>
              <a:t>в </a:t>
            </a:r>
            <a:r>
              <a:rPr spc="-55" dirty="0"/>
              <a:t>нових </a:t>
            </a:r>
            <a:r>
              <a:rPr spc="-50" dirty="0"/>
              <a:t>економічних  </a:t>
            </a:r>
            <a:r>
              <a:rPr spc="-75" dirty="0"/>
              <a:t>умовах, </a:t>
            </a:r>
            <a:r>
              <a:rPr spc="-50" dirty="0"/>
              <a:t>відповідати </a:t>
            </a:r>
            <a:r>
              <a:rPr spc="-80" dirty="0"/>
              <a:t>потребам  </a:t>
            </a:r>
            <a:r>
              <a:rPr spc="-45" dirty="0"/>
              <a:t>високотехнологічного</a:t>
            </a:r>
            <a:r>
              <a:rPr spc="-200" dirty="0"/>
              <a:t> </a:t>
            </a:r>
            <a:r>
              <a:rPr spc="-60" dirty="0"/>
              <a:t>виробництва,  </a:t>
            </a:r>
            <a:r>
              <a:rPr spc="-65" dirty="0"/>
              <a:t>здатними</a:t>
            </a:r>
            <a:r>
              <a:rPr spc="-180" dirty="0"/>
              <a:t> </a:t>
            </a:r>
            <a:r>
              <a:rPr spc="-45" dirty="0"/>
              <a:t>до</a:t>
            </a:r>
            <a:r>
              <a:rPr spc="-165" dirty="0"/>
              <a:t> </a:t>
            </a:r>
            <a:r>
              <a:rPr spc="-40" dirty="0"/>
              <a:t>інтеграції</a:t>
            </a:r>
            <a:r>
              <a:rPr spc="-195" dirty="0"/>
              <a:t> </a:t>
            </a:r>
            <a:r>
              <a:rPr spc="-80" dirty="0"/>
              <a:t>в</a:t>
            </a:r>
            <a:r>
              <a:rPr spc="-145" dirty="0"/>
              <a:t> </a:t>
            </a:r>
            <a:r>
              <a:rPr spc="-80" dirty="0"/>
              <a:t>професійну  </a:t>
            </a:r>
            <a:r>
              <a:rPr spc="-55" dirty="0"/>
              <a:t>діяльність </a:t>
            </a:r>
            <a:r>
              <a:rPr spc="-80" dirty="0"/>
              <a:t>сучасних </a:t>
            </a:r>
            <a:r>
              <a:rPr spc="-75" dirty="0"/>
              <a:t>цифрових,  </a:t>
            </a:r>
            <a:r>
              <a:rPr spc="-65" dirty="0"/>
              <a:t>інформаційних </a:t>
            </a:r>
            <a:r>
              <a:rPr spc="-45" dirty="0"/>
              <a:t>технологій,  </a:t>
            </a:r>
            <a:r>
              <a:rPr spc="-65" dirty="0"/>
              <a:t>професійно-орієнтованих  </a:t>
            </a:r>
            <a:r>
              <a:rPr spc="-55" dirty="0"/>
              <a:t>програмованих </a:t>
            </a:r>
            <a:r>
              <a:rPr spc="-75" dirty="0"/>
              <a:t>засобів </a:t>
            </a:r>
            <a:r>
              <a:rPr spc="-90" dirty="0"/>
              <a:t>та  </a:t>
            </a:r>
            <a:r>
              <a:rPr spc="-50" dirty="0"/>
              <a:t>програмних </a:t>
            </a:r>
            <a:r>
              <a:rPr spc="-35" dirty="0"/>
              <a:t>продуктів, </a:t>
            </a:r>
            <a:r>
              <a:rPr spc="-40" dirty="0"/>
              <a:t>такими, </a:t>
            </a:r>
            <a:r>
              <a:rPr spc="-100" dirty="0"/>
              <a:t>що  </a:t>
            </a:r>
            <a:r>
              <a:rPr spc="-45" dirty="0"/>
              <a:t>прагнуть до </a:t>
            </a:r>
            <a:r>
              <a:rPr spc="-55" dirty="0"/>
              <a:t>самостійного  </a:t>
            </a:r>
            <a:r>
              <a:rPr spc="-70" dirty="0"/>
              <a:t>опанування </a:t>
            </a:r>
            <a:r>
              <a:rPr spc="-55" dirty="0"/>
              <a:t>новими</a:t>
            </a:r>
            <a:r>
              <a:rPr spc="-315" dirty="0"/>
              <a:t> </a:t>
            </a:r>
            <a:r>
              <a:rPr spc="-50" dirty="0"/>
              <a:t>технологічними  </a:t>
            </a:r>
            <a:r>
              <a:rPr spc="-65" dirty="0"/>
              <a:t>прийомами </a:t>
            </a:r>
            <a:r>
              <a:rPr spc="-90" dirty="0"/>
              <a:t>та </a:t>
            </a:r>
            <a:r>
              <a:rPr spc="-55" dirty="0"/>
              <a:t>виробничими  </a:t>
            </a:r>
            <a:r>
              <a:rPr spc="-60" dirty="0"/>
              <a:t>операціями.</a:t>
            </a:r>
          </a:p>
        </p:txBody>
      </p:sp>
      <p:sp>
        <p:nvSpPr>
          <p:cNvPr id="6" name="object 6"/>
          <p:cNvSpPr/>
          <p:nvPr/>
        </p:nvSpPr>
        <p:spPr>
          <a:xfrm>
            <a:off x="5393435" y="763523"/>
            <a:ext cx="6647688" cy="3927348"/>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5672378" y="974140"/>
            <a:ext cx="5712460" cy="2895600"/>
          </a:xfrm>
          <a:prstGeom prst="rect">
            <a:avLst/>
          </a:prstGeom>
        </p:spPr>
        <p:txBody>
          <a:bodyPr vert="horz" wrap="square" lIns="0" tIns="50800" rIns="0" bIns="0" rtlCol="0">
            <a:spAutoFit/>
          </a:bodyPr>
          <a:lstStyle/>
          <a:p>
            <a:pPr marL="299085" marR="5080" indent="-287020">
              <a:lnSpc>
                <a:spcPct val="91500"/>
              </a:lnSpc>
              <a:spcBef>
                <a:spcPts val="400"/>
              </a:spcBef>
              <a:buChar char="•"/>
              <a:tabLst>
                <a:tab pos="299720" algn="l"/>
              </a:tabLst>
            </a:pPr>
            <a:r>
              <a:rPr sz="2900" spc="-114" dirty="0">
                <a:latin typeface="Arial"/>
                <a:cs typeface="Arial"/>
              </a:rPr>
              <a:t>Забезпечити </a:t>
            </a:r>
            <a:r>
              <a:rPr sz="2900" spc="-10" dirty="0">
                <a:latin typeface="Arial"/>
                <a:cs typeface="Arial"/>
              </a:rPr>
              <a:t>ці </a:t>
            </a:r>
            <a:r>
              <a:rPr sz="2900" spc="-45" dirty="0">
                <a:latin typeface="Arial"/>
                <a:cs typeface="Arial"/>
              </a:rPr>
              <a:t>вимоги </a:t>
            </a:r>
            <a:r>
              <a:rPr sz="2900" spc="-85" dirty="0">
                <a:latin typeface="Arial"/>
                <a:cs typeface="Arial"/>
              </a:rPr>
              <a:t>можуть  </a:t>
            </a:r>
            <a:r>
              <a:rPr sz="2900" spc="-160" dirty="0">
                <a:latin typeface="Arial"/>
                <a:cs typeface="Arial"/>
              </a:rPr>
              <a:t>лише </a:t>
            </a:r>
            <a:r>
              <a:rPr sz="2900" spc="-40" dirty="0">
                <a:latin typeface="Arial"/>
                <a:cs typeface="Arial"/>
              </a:rPr>
              <a:t>педагоги, </a:t>
            </a:r>
            <a:r>
              <a:rPr sz="2900" spc="5" dirty="0">
                <a:latin typeface="Arial"/>
                <a:cs typeface="Arial"/>
              </a:rPr>
              <a:t>які </a:t>
            </a:r>
            <a:r>
              <a:rPr sz="2900" spc="-125" dirty="0">
                <a:latin typeface="Arial"/>
                <a:cs typeface="Arial"/>
              </a:rPr>
              <a:t>самі </a:t>
            </a:r>
            <a:r>
              <a:rPr sz="2900" spc="-80" dirty="0">
                <a:latin typeface="Arial"/>
                <a:cs typeface="Arial"/>
              </a:rPr>
              <a:t>здатні </a:t>
            </a:r>
            <a:r>
              <a:rPr sz="2900" spc="-95" dirty="0">
                <a:latin typeface="Arial"/>
                <a:cs typeface="Arial"/>
              </a:rPr>
              <a:t>до  </a:t>
            </a:r>
            <a:r>
              <a:rPr sz="2900" spc="-45" dirty="0">
                <a:latin typeface="Arial"/>
                <a:cs typeface="Arial"/>
              </a:rPr>
              <a:t>інноваційного </a:t>
            </a:r>
            <a:r>
              <a:rPr sz="2900" spc="-70" dirty="0">
                <a:latin typeface="Arial"/>
                <a:cs typeface="Arial"/>
              </a:rPr>
              <a:t>пошуку </a:t>
            </a:r>
            <a:r>
              <a:rPr sz="2900" spc="-100" dirty="0">
                <a:latin typeface="Arial"/>
                <a:cs typeface="Arial"/>
              </a:rPr>
              <a:t>способів  </a:t>
            </a:r>
            <a:r>
              <a:rPr sz="2900" spc="-95" dirty="0">
                <a:latin typeface="Arial"/>
                <a:cs typeface="Arial"/>
              </a:rPr>
              <a:t>отримання </a:t>
            </a:r>
            <a:r>
              <a:rPr sz="2900" spc="25" dirty="0">
                <a:latin typeface="Arial"/>
                <a:cs typeface="Arial"/>
              </a:rPr>
              <a:t>і</a:t>
            </a:r>
            <a:r>
              <a:rPr sz="2900" spc="-535" dirty="0">
                <a:latin typeface="Arial"/>
                <a:cs typeface="Arial"/>
              </a:rPr>
              <a:t> </a:t>
            </a:r>
            <a:r>
              <a:rPr sz="2900" spc="-100" dirty="0">
                <a:latin typeface="Arial"/>
                <a:cs typeface="Arial"/>
              </a:rPr>
              <a:t>передачі </a:t>
            </a:r>
            <a:r>
              <a:rPr sz="2900" spc="-120" dirty="0">
                <a:latin typeface="Arial"/>
                <a:cs typeface="Arial"/>
              </a:rPr>
              <a:t>професійної  </a:t>
            </a:r>
            <a:r>
              <a:rPr sz="2900" spc="-105" dirty="0">
                <a:latin typeface="Arial"/>
                <a:cs typeface="Arial"/>
              </a:rPr>
              <a:t>інформації, </a:t>
            </a:r>
            <a:r>
              <a:rPr sz="2900" spc="5" dirty="0">
                <a:latin typeface="Arial"/>
                <a:cs typeface="Arial"/>
              </a:rPr>
              <a:t>які </a:t>
            </a:r>
            <a:r>
              <a:rPr sz="2900" spc="-100" dirty="0">
                <a:latin typeface="Arial"/>
                <a:cs typeface="Arial"/>
              </a:rPr>
              <a:t>досягли </a:t>
            </a:r>
            <a:r>
              <a:rPr sz="2900" spc="-95" dirty="0">
                <a:latin typeface="Arial"/>
                <a:cs typeface="Arial"/>
              </a:rPr>
              <a:t>певних  </a:t>
            </a:r>
            <a:r>
              <a:rPr sz="2900" spc="-55" dirty="0">
                <a:latin typeface="Arial"/>
                <a:cs typeface="Arial"/>
              </a:rPr>
              <a:t>рівнів розвитку </a:t>
            </a:r>
            <a:r>
              <a:rPr sz="2900" spc="-135" dirty="0">
                <a:latin typeface="Arial"/>
                <a:cs typeface="Arial"/>
              </a:rPr>
              <a:t>власної  </a:t>
            </a:r>
            <a:r>
              <a:rPr sz="2900" spc="-100" dirty="0">
                <a:latin typeface="Arial"/>
                <a:cs typeface="Arial"/>
              </a:rPr>
              <a:t>інформаційної</a:t>
            </a:r>
            <a:r>
              <a:rPr sz="2900" spc="-260" dirty="0">
                <a:latin typeface="Arial"/>
                <a:cs typeface="Arial"/>
              </a:rPr>
              <a:t> </a:t>
            </a:r>
            <a:r>
              <a:rPr sz="2900" spc="-85" dirty="0">
                <a:latin typeface="Arial"/>
                <a:cs typeface="Arial"/>
              </a:rPr>
              <a:t>компетентності.</a:t>
            </a:r>
            <a:endParaRPr sz="29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39011" y="0"/>
            <a:ext cx="10952988" cy="95402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41538" y="82867"/>
            <a:ext cx="1986914" cy="513715"/>
          </a:xfrm>
          <a:prstGeom prst="rect">
            <a:avLst/>
          </a:prstGeom>
        </p:spPr>
        <p:txBody>
          <a:bodyPr vert="horz" wrap="square" lIns="0" tIns="12700" rIns="0" bIns="0" rtlCol="0">
            <a:spAutoFit/>
          </a:bodyPr>
          <a:lstStyle/>
          <a:p>
            <a:pPr marL="12700">
              <a:lnSpc>
                <a:spcPct val="100000"/>
              </a:lnSpc>
              <a:spcBef>
                <a:spcPts val="100"/>
              </a:spcBef>
            </a:pPr>
            <a:r>
              <a:rPr sz="3200" b="1" spc="-195" dirty="0">
                <a:solidFill>
                  <a:srgbClr val="000000"/>
                </a:solidFill>
                <a:latin typeface="Arial"/>
                <a:cs typeface="Arial"/>
              </a:rPr>
              <a:t>По-третє…</a:t>
            </a:r>
            <a:endParaRPr sz="3200">
              <a:latin typeface="Arial"/>
              <a:cs typeface="Arial"/>
            </a:endParaRPr>
          </a:p>
        </p:txBody>
      </p:sp>
      <p:sp>
        <p:nvSpPr>
          <p:cNvPr id="4" name="object 4"/>
          <p:cNvSpPr/>
          <p:nvPr/>
        </p:nvSpPr>
        <p:spPr>
          <a:xfrm>
            <a:off x="1179575" y="771142"/>
            <a:ext cx="4587240" cy="59451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413813" y="2594622"/>
            <a:ext cx="4060190" cy="2973378"/>
          </a:xfrm>
          <a:prstGeom prst="rect">
            <a:avLst/>
          </a:prstGeom>
        </p:spPr>
        <p:txBody>
          <a:bodyPr vert="horz" wrap="square" lIns="0" tIns="42545" rIns="0" bIns="0" rtlCol="0">
            <a:spAutoFit/>
          </a:bodyPr>
          <a:lstStyle/>
          <a:p>
            <a:pPr marL="12065" marR="5080" indent="-1905" algn="ctr">
              <a:lnSpc>
                <a:spcPct val="91500"/>
              </a:lnSpc>
              <a:spcBef>
                <a:spcPts val="335"/>
              </a:spcBef>
            </a:pPr>
            <a:r>
              <a:rPr sz="2300" spc="-140" dirty="0">
                <a:latin typeface="Arial"/>
                <a:cs typeface="Arial"/>
              </a:rPr>
              <a:t>На </a:t>
            </a:r>
            <a:r>
              <a:rPr sz="2300" spc="-50" dirty="0">
                <a:latin typeface="Arial"/>
                <a:cs typeface="Arial"/>
              </a:rPr>
              <a:t>сьогодні </a:t>
            </a:r>
            <a:r>
              <a:rPr sz="2300" spc="-125" dirty="0">
                <a:latin typeface="Arial"/>
                <a:cs typeface="Arial"/>
              </a:rPr>
              <a:t>все </a:t>
            </a:r>
            <a:r>
              <a:rPr sz="2300" spc="-65" dirty="0">
                <a:latin typeface="Arial"/>
                <a:cs typeface="Arial"/>
              </a:rPr>
              <a:t>гостріше  </a:t>
            </a:r>
            <a:r>
              <a:rPr sz="2300" spc="-90" dirty="0">
                <a:latin typeface="Arial"/>
                <a:cs typeface="Arial"/>
              </a:rPr>
              <a:t>відчувається </a:t>
            </a:r>
            <a:r>
              <a:rPr sz="2300" spc="-105" dirty="0">
                <a:latin typeface="Arial"/>
                <a:cs typeface="Arial"/>
              </a:rPr>
              <a:t>проблема  </a:t>
            </a:r>
            <a:r>
              <a:rPr sz="2300" spc="-45" dirty="0">
                <a:latin typeface="Arial"/>
                <a:cs typeface="Arial"/>
              </a:rPr>
              <a:t>готовності </a:t>
            </a:r>
            <a:r>
              <a:rPr sz="2300" spc="-35" dirty="0">
                <a:latin typeface="Arial"/>
                <a:cs typeface="Arial"/>
              </a:rPr>
              <a:t>педагогів,</a:t>
            </a:r>
            <a:r>
              <a:rPr sz="2300" spc="-500" dirty="0">
                <a:latin typeface="Arial"/>
                <a:cs typeface="Arial"/>
              </a:rPr>
              <a:t> </a:t>
            </a:r>
            <a:r>
              <a:rPr lang="uk-UA" sz="2300" spc="-500" dirty="0" smtClean="0">
                <a:latin typeface="Arial"/>
                <a:cs typeface="Arial"/>
              </a:rPr>
              <a:t> </a:t>
            </a:r>
            <a:r>
              <a:rPr sz="2300" spc="-50" dirty="0" err="1" smtClean="0">
                <a:latin typeface="Arial"/>
                <a:cs typeface="Arial"/>
              </a:rPr>
              <a:t>до</a:t>
            </a:r>
            <a:r>
              <a:rPr sz="2300" spc="-50" dirty="0" smtClean="0">
                <a:latin typeface="Arial"/>
                <a:cs typeface="Arial"/>
              </a:rPr>
              <a:t> </a:t>
            </a:r>
            <a:r>
              <a:rPr sz="2300" spc="-60" dirty="0" err="1">
                <a:latin typeface="Arial"/>
                <a:cs typeface="Arial"/>
              </a:rPr>
              <a:t>роботи</a:t>
            </a:r>
            <a:r>
              <a:rPr sz="2300" spc="-60" dirty="0">
                <a:latin typeface="Arial"/>
                <a:cs typeface="Arial"/>
              </a:rPr>
              <a:t>  </a:t>
            </a:r>
            <a:r>
              <a:rPr sz="2300" spc="-70" dirty="0" smtClean="0">
                <a:latin typeface="Arial"/>
                <a:cs typeface="Arial"/>
              </a:rPr>
              <a:t>з</a:t>
            </a:r>
            <a:r>
              <a:rPr lang="uk-UA" sz="2300" spc="-70" dirty="0" smtClean="0">
                <a:latin typeface="Arial"/>
                <a:cs typeface="Arial"/>
              </a:rPr>
              <a:t>і</a:t>
            </a:r>
            <a:r>
              <a:rPr sz="2300" spc="-70" dirty="0" smtClean="0">
                <a:latin typeface="Arial"/>
                <a:cs typeface="Arial"/>
              </a:rPr>
              <a:t> </a:t>
            </a:r>
            <a:r>
              <a:rPr lang="uk-UA" sz="2300" spc="-65" dirty="0" smtClean="0">
                <a:latin typeface="Arial"/>
                <a:cs typeface="Arial"/>
              </a:rPr>
              <a:t>студентами</a:t>
            </a:r>
            <a:r>
              <a:rPr sz="2300" spc="-65" dirty="0" smtClean="0">
                <a:latin typeface="Arial"/>
                <a:cs typeface="Arial"/>
              </a:rPr>
              <a:t>,</a:t>
            </a:r>
            <a:r>
              <a:rPr sz="2300" spc="-315" dirty="0" smtClean="0">
                <a:latin typeface="Arial"/>
                <a:cs typeface="Arial"/>
              </a:rPr>
              <a:t> </a:t>
            </a:r>
            <a:r>
              <a:rPr sz="2300" spc="-75" dirty="0">
                <a:latin typeface="Arial"/>
                <a:cs typeface="Arial"/>
              </a:rPr>
              <a:t>представниками</a:t>
            </a:r>
            <a:endParaRPr sz="2300" dirty="0">
              <a:latin typeface="Arial"/>
              <a:cs typeface="Arial"/>
            </a:endParaRPr>
          </a:p>
          <a:p>
            <a:pPr marL="123825" marR="114935" indent="-2540" algn="ctr">
              <a:lnSpc>
                <a:spcPct val="91600"/>
              </a:lnSpc>
              <a:spcBef>
                <a:spcPts val="5"/>
              </a:spcBef>
            </a:pPr>
            <a:r>
              <a:rPr sz="2300" spc="-145" dirty="0">
                <a:latin typeface="Arial"/>
                <a:cs typeface="Arial"/>
              </a:rPr>
              <a:t>«</a:t>
            </a:r>
            <a:r>
              <a:rPr sz="2300" b="1" spc="-145" dirty="0" err="1">
                <a:latin typeface="Arial"/>
                <a:cs typeface="Arial"/>
              </a:rPr>
              <a:t>покоління</a:t>
            </a:r>
            <a:r>
              <a:rPr sz="2300" b="1" spc="-145" dirty="0">
                <a:latin typeface="Arial"/>
                <a:cs typeface="Arial"/>
              </a:rPr>
              <a:t> </a:t>
            </a:r>
            <a:r>
              <a:rPr lang="uk-UA" sz="2300" b="1" spc="-75" dirty="0" smtClean="0">
                <a:latin typeface="Arial"/>
                <a:cs typeface="Arial"/>
              </a:rPr>
              <a:t>ЗЕТ</a:t>
            </a:r>
            <a:r>
              <a:rPr sz="2300" spc="-75" dirty="0" smtClean="0">
                <a:latin typeface="Arial"/>
                <a:cs typeface="Arial"/>
              </a:rPr>
              <a:t>», </a:t>
            </a:r>
            <a:r>
              <a:rPr sz="2300" spc="-45" dirty="0">
                <a:latin typeface="Arial"/>
                <a:cs typeface="Arial"/>
              </a:rPr>
              <a:t>“поколінням  </a:t>
            </a:r>
            <a:r>
              <a:rPr sz="2300" spc="-135" dirty="0">
                <a:latin typeface="Arial"/>
                <a:cs typeface="Arial"/>
              </a:rPr>
              <a:t>ЯЯЯ”, </a:t>
            </a:r>
            <a:r>
              <a:rPr sz="2300" spc="-80" dirty="0">
                <a:latin typeface="Arial"/>
                <a:cs typeface="Arial"/>
              </a:rPr>
              <a:t>центеніалами, </a:t>
            </a:r>
            <a:r>
              <a:rPr sz="2300" spc="-95" dirty="0">
                <a:latin typeface="Arial"/>
                <a:cs typeface="Arial"/>
              </a:rPr>
              <a:t>серед  </a:t>
            </a:r>
            <a:r>
              <a:rPr sz="2300" spc="-75" dirty="0">
                <a:latin typeface="Arial"/>
                <a:cs typeface="Arial"/>
              </a:rPr>
              <a:t>яскравих </a:t>
            </a:r>
            <a:r>
              <a:rPr sz="2300" spc="-90" dirty="0">
                <a:latin typeface="Arial"/>
                <a:cs typeface="Arial"/>
              </a:rPr>
              <a:t>особливостей </a:t>
            </a:r>
            <a:r>
              <a:rPr sz="2300" spc="-30" dirty="0">
                <a:latin typeface="Arial"/>
                <a:cs typeface="Arial"/>
              </a:rPr>
              <a:t>яких</a:t>
            </a:r>
            <a:r>
              <a:rPr sz="2300" spc="-445" dirty="0">
                <a:latin typeface="Arial"/>
                <a:cs typeface="Arial"/>
              </a:rPr>
              <a:t> </a:t>
            </a:r>
            <a:r>
              <a:rPr sz="2300" spc="-155" dirty="0">
                <a:latin typeface="Arial"/>
                <a:cs typeface="Arial"/>
              </a:rPr>
              <a:t>–  </a:t>
            </a:r>
            <a:r>
              <a:rPr sz="2300" b="1" spc="-190" dirty="0">
                <a:latin typeface="Arial"/>
                <a:cs typeface="Arial"/>
              </a:rPr>
              <a:t>цифрова</a:t>
            </a:r>
            <a:r>
              <a:rPr sz="2300" b="1" spc="-195" dirty="0">
                <a:latin typeface="Arial"/>
                <a:cs typeface="Arial"/>
              </a:rPr>
              <a:t> </a:t>
            </a:r>
            <a:r>
              <a:rPr sz="2300" b="1" spc="-130" dirty="0">
                <a:latin typeface="Arial"/>
                <a:cs typeface="Arial"/>
              </a:rPr>
              <a:t>обізнаність</a:t>
            </a:r>
            <a:r>
              <a:rPr sz="2300" spc="-130" dirty="0">
                <a:latin typeface="Arial"/>
                <a:cs typeface="Arial"/>
              </a:rPr>
              <a:t>.</a:t>
            </a:r>
            <a:endParaRPr sz="2300" dirty="0">
              <a:latin typeface="Arial"/>
              <a:cs typeface="Arial"/>
            </a:endParaRPr>
          </a:p>
        </p:txBody>
      </p:sp>
      <p:grpSp>
        <p:nvGrpSpPr>
          <p:cNvPr id="6" name="object 6"/>
          <p:cNvGrpSpPr/>
          <p:nvPr/>
        </p:nvGrpSpPr>
        <p:grpSpPr>
          <a:xfrm>
            <a:off x="5405628" y="620268"/>
            <a:ext cx="6692265" cy="6238240"/>
            <a:chOff x="5405628" y="620268"/>
            <a:chExt cx="6692265" cy="6238240"/>
          </a:xfrm>
        </p:grpSpPr>
        <p:sp>
          <p:nvSpPr>
            <p:cNvPr id="7" name="object 7"/>
            <p:cNvSpPr/>
            <p:nvPr/>
          </p:nvSpPr>
          <p:spPr>
            <a:xfrm>
              <a:off x="5405628" y="763523"/>
              <a:ext cx="6446520" cy="3927348"/>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900928" y="620268"/>
              <a:ext cx="5522976" cy="4098035"/>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245352" y="964692"/>
              <a:ext cx="4834128" cy="3409188"/>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6201156" y="920495"/>
              <a:ext cx="4923155" cy="3498215"/>
            </a:xfrm>
            <a:custGeom>
              <a:avLst/>
              <a:gdLst/>
              <a:ahLst/>
              <a:cxnLst/>
              <a:rect l="l" t="t" r="r" b="b"/>
              <a:pathLst>
                <a:path w="4923155" h="3498215">
                  <a:moveTo>
                    <a:pt x="611466" y="0"/>
                  </a:moveTo>
                  <a:lnTo>
                    <a:pt x="4922735" y="0"/>
                  </a:lnTo>
                  <a:lnTo>
                    <a:pt x="4922735" y="2886481"/>
                  </a:lnTo>
                  <a:lnTo>
                    <a:pt x="4919789" y="2947797"/>
                  </a:lnTo>
                  <a:lnTo>
                    <a:pt x="4910378" y="3008972"/>
                  </a:lnTo>
                  <a:lnTo>
                    <a:pt x="4895367" y="3067748"/>
                  </a:lnTo>
                  <a:lnTo>
                    <a:pt x="4874412" y="3123755"/>
                  </a:lnTo>
                  <a:lnTo>
                    <a:pt x="4848796" y="3177552"/>
                  </a:lnTo>
                  <a:lnTo>
                    <a:pt x="4817960" y="3228086"/>
                  </a:lnTo>
                  <a:lnTo>
                    <a:pt x="4782959" y="3275050"/>
                  </a:lnTo>
                  <a:lnTo>
                    <a:pt x="4743538" y="3318751"/>
                  </a:lnTo>
                  <a:lnTo>
                    <a:pt x="4699825" y="3358172"/>
                  </a:lnTo>
                  <a:lnTo>
                    <a:pt x="4652873" y="3393173"/>
                  </a:lnTo>
                  <a:lnTo>
                    <a:pt x="4602340" y="3424008"/>
                  </a:lnTo>
                  <a:lnTo>
                    <a:pt x="4548543" y="3449624"/>
                  </a:lnTo>
                  <a:lnTo>
                    <a:pt x="4492523" y="3470579"/>
                  </a:lnTo>
                  <a:lnTo>
                    <a:pt x="4433760" y="3485591"/>
                  </a:lnTo>
                  <a:lnTo>
                    <a:pt x="4372584" y="3495001"/>
                  </a:lnTo>
                  <a:lnTo>
                    <a:pt x="4311269" y="3497948"/>
                  </a:lnTo>
                  <a:lnTo>
                    <a:pt x="0" y="3497948"/>
                  </a:lnTo>
                  <a:lnTo>
                    <a:pt x="0" y="611466"/>
                  </a:lnTo>
                  <a:lnTo>
                    <a:pt x="2946" y="550151"/>
                  </a:lnTo>
                  <a:lnTo>
                    <a:pt x="12357" y="488975"/>
                  </a:lnTo>
                  <a:lnTo>
                    <a:pt x="27368" y="430199"/>
                  </a:lnTo>
                  <a:lnTo>
                    <a:pt x="48323" y="374192"/>
                  </a:lnTo>
                  <a:lnTo>
                    <a:pt x="73939" y="320382"/>
                  </a:lnTo>
                  <a:lnTo>
                    <a:pt x="104774" y="269849"/>
                  </a:lnTo>
                  <a:lnTo>
                    <a:pt x="139776" y="222897"/>
                  </a:lnTo>
                  <a:lnTo>
                    <a:pt x="179196" y="179197"/>
                  </a:lnTo>
                  <a:lnTo>
                    <a:pt x="222897" y="139776"/>
                  </a:lnTo>
                  <a:lnTo>
                    <a:pt x="269862" y="104775"/>
                  </a:lnTo>
                  <a:lnTo>
                    <a:pt x="320395" y="73939"/>
                  </a:lnTo>
                  <a:lnTo>
                    <a:pt x="374192" y="48323"/>
                  </a:lnTo>
                  <a:lnTo>
                    <a:pt x="430212" y="27368"/>
                  </a:lnTo>
                  <a:lnTo>
                    <a:pt x="488975" y="12357"/>
                  </a:lnTo>
                  <a:lnTo>
                    <a:pt x="550151" y="2933"/>
                  </a:lnTo>
                  <a:lnTo>
                    <a:pt x="611466" y="0"/>
                  </a:lnTo>
                  <a:close/>
                </a:path>
              </a:pathLst>
            </a:custGeom>
            <a:ln w="88392">
              <a:solidFill>
                <a:srgbClr val="FFFFFF"/>
              </a:solidFill>
            </a:ln>
          </p:spPr>
          <p:txBody>
            <a:bodyPr wrap="square" lIns="0" tIns="0" rIns="0" bIns="0" rtlCol="0"/>
            <a:lstStyle/>
            <a:p>
              <a:endParaRPr/>
            </a:p>
          </p:txBody>
        </p:sp>
        <p:sp>
          <p:nvSpPr>
            <p:cNvPr id="11" name="object 11"/>
            <p:cNvSpPr/>
            <p:nvPr/>
          </p:nvSpPr>
          <p:spPr>
            <a:xfrm>
              <a:off x="7548372" y="3331463"/>
              <a:ext cx="4549139" cy="3526536"/>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7892796" y="3675888"/>
              <a:ext cx="3860292" cy="2997708"/>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7848600" y="3631691"/>
              <a:ext cx="3949065" cy="3086735"/>
            </a:xfrm>
            <a:custGeom>
              <a:avLst/>
              <a:gdLst/>
              <a:ahLst/>
              <a:cxnLst/>
              <a:rect l="l" t="t" r="r" b="b"/>
              <a:pathLst>
                <a:path w="3949065" h="3086734">
                  <a:moveTo>
                    <a:pt x="542658" y="0"/>
                  </a:moveTo>
                  <a:lnTo>
                    <a:pt x="3948785" y="0"/>
                  </a:lnTo>
                  <a:lnTo>
                    <a:pt x="3948785" y="2543555"/>
                  </a:lnTo>
                  <a:lnTo>
                    <a:pt x="3946245" y="2598254"/>
                  </a:lnTo>
                  <a:lnTo>
                    <a:pt x="3937584" y="2652369"/>
                  </a:lnTo>
                  <a:lnTo>
                    <a:pt x="3924236" y="2704033"/>
                  </a:lnTo>
                  <a:lnTo>
                    <a:pt x="3906100" y="2754147"/>
                  </a:lnTo>
                  <a:lnTo>
                    <a:pt x="3883164" y="2801734"/>
                  </a:lnTo>
                  <a:lnTo>
                    <a:pt x="3855986" y="2846603"/>
                  </a:lnTo>
                  <a:lnTo>
                    <a:pt x="3824782" y="2888640"/>
                  </a:lnTo>
                  <a:lnTo>
                    <a:pt x="3789337" y="2927121"/>
                  </a:lnTo>
                  <a:lnTo>
                    <a:pt x="3751046" y="2961957"/>
                  </a:lnTo>
                  <a:lnTo>
                    <a:pt x="3709123" y="2993516"/>
                  </a:lnTo>
                  <a:lnTo>
                    <a:pt x="3664140" y="3020758"/>
                  </a:lnTo>
                  <a:lnTo>
                    <a:pt x="3616617" y="3043669"/>
                  </a:lnTo>
                  <a:lnTo>
                    <a:pt x="3566858" y="3061830"/>
                  </a:lnTo>
                  <a:lnTo>
                    <a:pt x="3514725" y="3075190"/>
                  </a:lnTo>
                  <a:lnTo>
                    <a:pt x="3460661" y="3083839"/>
                  </a:lnTo>
                  <a:lnTo>
                    <a:pt x="3405962" y="3086379"/>
                  </a:lnTo>
                  <a:lnTo>
                    <a:pt x="0" y="3086379"/>
                  </a:lnTo>
                  <a:lnTo>
                    <a:pt x="0" y="542658"/>
                  </a:lnTo>
                  <a:lnTo>
                    <a:pt x="2959" y="488137"/>
                  </a:lnTo>
                  <a:lnTo>
                    <a:pt x="11150" y="434187"/>
                  </a:lnTo>
                  <a:lnTo>
                    <a:pt x="24549" y="382346"/>
                  </a:lnTo>
                  <a:lnTo>
                    <a:pt x="42697" y="332231"/>
                  </a:lnTo>
                  <a:lnTo>
                    <a:pt x="65620" y="284645"/>
                  </a:lnTo>
                  <a:lnTo>
                    <a:pt x="92875" y="239661"/>
                  </a:lnTo>
                  <a:lnTo>
                    <a:pt x="124421" y="197738"/>
                  </a:lnTo>
                  <a:lnTo>
                    <a:pt x="159346" y="159359"/>
                  </a:lnTo>
                  <a:lnTo>
                    <a:pt x="197739" y="124421"/>
                  </a:lnTo>
                  <a:lnTo>
                    <a:pt x="239661" y="92875"/>
                  </a:lnTo>
                  <a:lnTo>
                    <a:pt x="284645" y="65620"/>
                  </a:lnTo>
                  <a:lnTo>
                    <a:pt x="332232" y="42697"/>
                  </a:lnTo>
                  <a:lnTo>
                    <a:pt x="382346" y="24549"/>
                  </a:lnTo>
                  <a:lnTo>
                    <a:pt x="434174" y="11163"/>
                  </a:lnTo>
                  <a:lnTo>
                    <a:pt x="488137" y="2959"/>
                  </a:lnTo>
                  <a:lnTo>
                    <a:pt x="542658" y="0"/>
                  </a:lnTo>
                  <a:close/>
                </a:path>
              </a:pathLst>
            </a:custGeom>
            <a:ln w="88392">
              <a:solidFill>
                <a:srgbClr val="FFFFFF"/>
              </a:solidFill>
            </a:ln>
          </p:spPr>
          <p:txBody>
            <a:bodyPr wrap="square" lIns="0" tIns="0" rIns="0" bIns="0" rtlCol="0"/>
            <a:lstStyle/>
            <a:p>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81959" y="101266"/>
            <a:ext cx="10949309" cy="96012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209800" y="76201"/>
            <a:ext cx="3303818" cy="505267"/>
          </a:xfrm>
          <a:prstGeom prst="rect">
            <a:avLst/>
          </a:prstGeom>
        </p:spPr>
        <p:txBody>
          <a:bodyPr vert="horz" wrap="square" lIns="0" tIns="12700" rIns="0" bIns="0" rtlCol="0">
            <a:spAutoFit/>
          </a:bodyPr>
          <a:lstStyle/>
          <a:p>
            <a:pPr marL="12700">
              <a:lnSpc>
                <a:spcPct val="100000"/>
              </a:lnSpc>
              <a:spcBef>
                <a:spcPts val="100"/>
              </a:spcBef>
            </a:pPr>
            <a:r>
              <a:rPr sz="3200" b="1" spc="-165" dirty="0" err="1" smtClean="0">
                <a:solidFill>
                  <a:srgbClr val="000000"/>
                </a:solidFill>
                <a:latin typeface="Arial"/>
                <a:cs typeface="Arial"/>
              </a:rPr>
              <a:t>По</a:t>
            </a:r>
            <a:r>
              <a:rPr lang="uk-UA" sz="3200" b="1" spc="-295" dirty="0" smtClean="0">
                <a:solidFill>
                  <a:srgbClr val="000000"/>
                </a:solidFill>
              </a:rPr>
              <a:t>-</a:t>
            </a:r>
            <a:r>
              <a:rPr lang="uk-UA" sz="3200" b="1" spc="-235" dirty="0" smtClean="0">
                <a:solidFill>
                  <a:srgbClr val="000000"/>
                </a:solidFill>
              </a:rPr>
              <a:t>четверте</a:t>
            </a:r>
            <a:r>
              <a:rPr sz="3200" spc="-235" dirty="0" smtClean="0">
                <a:solidFill>
                  <a:srgbClr val="000000"/>
                </a:solidFill>
              </a:rPr>
              <a:t>…</a:t>
            </a:r>
            <a:endParaRPr sz="3200" dirty="0">
              <a:latin typeface="Arial"/>
              <a:cs typeface="Arial"/>
            </a:endParaRPr>
          </a:p>
        </p:txBody>
      </p:sp>
      <p:sp>
        <p:nvSpPr>
          <p:cNvPr id="4" name="object 4"/>
          <p:cNvSpPr/>
          <p:nvPr/>
        </p:nvSpPr>
        <p:spPr>
          <a:xfrm>
            <a:off x="1315211" y="938783"/>
            <a:ext cx="4480560" cy="591921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539153" y="2321648"/>
            <a:ext cx="3974465" cy="3122930"/>
          </a:xfrm>
          <a:prstGeom prst="rect">
            <a:avLst/>
          </a:prstGeom>
        </p:spPr>
        <p:txBody>
          <a:bodyPr vert="horz" wrap="square" lIns="0" tIns="40005" rIns="0" bIns="0" rtlCol="0">
            <a:spAutoFit/>
          </a:bodyPr>
          <a:lstStyle/>
          <a:p>
            <a:pPr marL="12065" marR="5080" indent="2540" algn="ctr">
              <a:lnSpc>
                <a:spcPct val="91600"/>
              </a:lnSpc>
              <a:spcBef>
                <a:spcPts val="315"/>
              </a:spcBef>
            </a:pPr>
            <a:r>
              <a:rPr sz="2200" spc="-95" dirty="0">
                <a:latin typeface="Arial"/>
                <a:cs typeface="Arial"/>
              </a:rPr>
              <a:t>Недостатнє </a:t>
            </a:r>
            <a:r>
              <a:rPr sz="2200" spc="-105" dirty="0">
                <a:latin typeface="Arial"/>
                <a:cs typeface="Arial"/>
              </a:rPr>
              <a:t>фінансування </a:t>
            </a:r>
            <a:r>
              <a:rPr sz="2200" spc="-95" dirty="0">
                <a:latin typeface="Arial"/>
                <a:cs typeface="Arial"/>
              </a:rPr>
              <a:t>та  </a:t>
            </a:r>
            <a:r>
              <a:rPr sz="2200" spc="-50" dirty="0">
                <a:latin typeface="Arial"/>
                <a:cs typeface="Arial"/>
              </a:rPr>
              <a:t>відповідно </a:t>
            </a:r>
            <a:r>
              <a:rPr sz="2200" spc="20" dirty="0">
                <a:latin typeface="Arial"/>
                <a:cs typeface="Arial"/>
              </a:rPr>
              <a:t>і </a:t>
            </a:r>
            <a:r>
              <a:rPr sz="2200" spc="-100" dirty="0">
                <a:latin typeface="Arial"/>
                <a:cs typeface="Arial"/>
              </a:rPr>
              <a:t>оснащення  </a:t>
            </a:r>
            <a:r>
              <a:rPr sz="2200" spc="-90" dirty="0">
                <a:latin typeface="Arial"/>
                <a:cs typeface="Arial"/>
              </a:rPr>
              <a:t>сучасними цифровими</a:t>
            </a:r>
            <a:r>
              <a:rPr sz="2200" spc="-265" dirty="0">
                <a:latin typeface="Arial"/>
                <a:cs typeface="Arial"/>
              </a:rPr>
              <a:t> </a:t>
            </a:r>
            <a:r>
              <a:rPr sz="2200" spc="-105" dirty="0">
                <a:latin typeface="Arial"/>
                <a:cs typeface="Arial"/>
              </a:rPr>
              <a:t>засобами  </a:t>
            </a:r>
            <a:r>
              <a:rPr sz="2200" spc="-45" dirty="0">
                <a:latin typeface="Arial"/>
                <a:cs typeface="Arial"/>
              </a:rPr>
              <a:t>освітнього </a:t>
            </a:r>
            <a:r>
              <a:rPr sz="2200" spc="-80" dirty="0">
                <a:latin typeface="Arial"/>
                <a:cs typeface="Arial"/>
              </a:rPr>
              <a:t>процесу, </a:t>
            </a:r>
            <a:r>
              <a:rPr sz="2200" spc="-60" dirty="0">
                <a:latin typeface="Arial"/>
                <a:cs typeface="Arial"/>
              </a:rPr>
              <a:t>відсутність  </a:t>
            </a:r>
            <a:r>
              <a:rPr sz="2200" spc="-30" dirty="0">
                <a:latin typeface="Arial"/>
                <a:cs typeface="Arial"/>
              </a:rPr>
              <a:t>якісного </a:t>
            </a:r>
            <a:r>
              <a:rPr sz="2200" spc="-85" dirty="0">
                <a:latin typeface="Arial"/>
                <a:cs typeface="Arial"/>
              </a:rPr>
              <a:t>Інтернет </a:t>
            </a:r>
            <a:r>
              <a:rPr sz="2200" spc="-105" dirty="0">
                <a:latin typeface="Arial"/>
                <a:cs typeface="Arial"/>
              </a:rPr>
              <a:t>зв</a:t>
            </a:r>
            <a:r>
              <a:rPr sz="2200" spc="-105" dirty="0">
                <a:latin typeface="Trebuchet MS"/>
                <a:cs typeface="Trebuchet MS"/>
              </a:rPr>
              <a:t>`</a:t>
            </a:r>
            <a:r>
              <a:rPr sz="2200" spc="-105" dirty="0">
                <a:latin typeface="Arial"/>
                <a:cs typeface="Arial"/>
              </a:rPr>
              <a:t>язку, </a:t>
            </a:r>
            <a:r>
              <a:rPr sz="2200" spc="-55" dirty="0">
                <a:latin typeface="Arial"/>
                <a:cs typeface="Arial"/>
              </a:rPr>
              <a:t>зон  </a:t>
            </a:r>
            <a:r>
              <a:rPr sz="2200" spc="-45" dirty="0">
                <a:latin typeface="Arial"/>
                <a:cs typeface="Arial"/>
              </a:rPr>
              <a:t>вільного </a:t>
            </a:r>
            <a:r>
              <a:rPr sz="2200" spc="-25" dirty="0">
                <a:latin typeface="Trebuchet MS"/>
                <a:cs typeface="Trebuchet MS"/>
              </a:rPr>
              <a:t>Wi-Fi</a:t>
            </a:r>
            <a:r>
              <a:rPr sz="2200" spc="-25" dirty="0">
                <a:latin typeface="Arial"/>
                <a:cs typeface="Arial"/>
              </a:rPr>
              <a:t>, </a:t>
            </a:r>
            <a:r>
              <a:rPr sz="2200" spc="-65" dirty="0">
                <a:latin typeface="Arial"/>
                <a:cs typeface="Arial"/>
              </a:rPr>
              <a:t>станцій  </a:t>
            </a:r>
            <a:r>
              <a:rPr sz="2200" spc="-50" dirty="0">
                <a:latin typeface="Arial"/>
                <a:cs typeface="Arial"/>
              </a:rPr>
              <a:t>підзарядки </a:t>
            </a:r>
            <a:r>
              <a:rPr sz="2200" spc="-75" dirty="0">
                <a:latin typeface="Arial"/>
                <a:cs typeface="Arial"/>
              </a:rPr>
              <a:t>мобільних</a:t>
            </a:r>
            <a:r>
              <a:rPr sz="2200" spc="-254" dirty="0">
                <a:latin typeface="Arial"/>
                <a:cs typeface="Arial"/>
              </a:rPr>
              <a:t> </a:t>
            </a:r>
            <a:r>
              <a:rPr sz="2200" spc="-70" dirty="0">
                <a:latin typeface="Arial"/>
                <a:cs typeface="Arial"/>
              </a:rPr>
              <a:t>пристроїв  </a:t>
            </a:r>
            <a:r>
              <a:rPr sz="2200" spc="-80" dirty="0">
                <a:latin typeface="Arial"/>
                <a:cs typeface="Arial"/>
              </a:rPr>
              <a:t>тощо </a:t>
            </a:r>
            <a:r>
              <a:rPr sz="2200" spc="-155" dirty="0">
                <a:latin typeface="Arial"/>
                <a:cs typeface="Arial"/>
              </a:rPr>
              <a:t>– </a:t>
            </a:r>
            <a:r>
              <a:rPr sz="2200" spc="-60" dirty="0">
                <a:latin typeface="Arial"/>
                <a:cs typeface="Arial"/>
              </a:rPr>
              <a:t>тобто </a:t>
            </a:r>
            <a:r>
              <a:rPr sz="2200" b="1" spc="-160" dirty="0">
                <a:latin typeface="Arial"/>
                <a:cs typeface="Arial"/>
              </a:rPr>
              <a:t>проблеми  </a:t>
            </a:r>
            <a:r>
              <a:rPr sz="2200" b="1" spc="-90" dirty="0">
                <a:latin typeface="Arial"/>
                <a:cs typeface="Arial"/>
              </a:rPr>
              <a:t>технічного, </a:t>
            </a:r>
            <a:r>
              <a:rPr sz="2200" b="1" spc="-135" dirty="0">
                <a:latin typeface="Arial"/>
                <a:cs typeface="Arial"/>
              </a:rPr>
              <a:t>матеріального </a:t>
            </a:r>
            <a:r>
              <a:rPr sz="2200" b="1" spc="-110" dirty="0">
                <a:latin typeface="Arial"/>
                <a:cs typeface="Arial"/>
              </a:rPr>
              <a:t>та  </a:t>
            </a:r>
            <a:r>
              <a:rPr sz="2200" b="1" spc="-160" dirty="0">
                <a:latin typeface="Arial"/>
                <a:cs typeface="Arial"/>
              </a:rPr>
              <a:t>фінансового</a:t>
            </a:r>
            <a:r>
              <a:rPr sz="2200" b="1" spc="-145" dirty="0">
                <a:latin typeface="Arial"/>
                <a:cs typeface="Arial"/>
              </a:rPr>
              <a:t> </a:t>
            </a:r>
            <a:r>
              <a:rPr sz="2200" b="1" spc="-95" dirty="0">
                <a:latin typeface="Arial"/>
                <a:cs typeface="Arial"/>
              </a:rPr>
              <a:t>характеру</a:t>
            </a:r>
            <a:r>
              <a:rPr sz="2200" spc="-95" dirty="0">
                <a:latin typeface="Arial"/>
                <a:cs typeface="Arial"/>
              </a:rPr>
              <a:t>.</a:t>
            </a:r>
            <a:endParaRPr sz="2200" dirty="0">
              <a:latin typeface="Arial"/>
              <a:cs typeface="Arial"/>
            </a:endParaRPr>
          </a:p>
        </p:txBody>
      </p:sp>
      <p:grpSp>
        <p:nvGrpSpPr>
          <p:cNvPr id="6" name="object 6"/>
          <p:cNvGrpSpPr/>
          <p:nvPr/>
        </p:nvGrpSpPr>
        <p:grpSpPr>
          <a:xfrm>
            <a:off x="5509259" y="931176"/>
            <a:ext cx="6581140" cy="3967479"/>
            <a:chOff x="5509259" y="931176"/>
            <a:chExt cx="6581140" cy="3967479"/>
          </a:xfrm>
        </p:grpSpPr>
        <p:sp>
          <p:nvSpPr>
            <p:cNvPr id="7" name="object 7"/>
            <p:cNvSpPr/>
            <p:nvPr/>
          </p:nvSpPr>
          <p:spPr>
            <a:xfrm>
              <a:off x="5509259" y="931176"/>
              <a:ext cx="6580632" cy="396695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050279" y="973835"/>
              <a:ext cx="5087112" cy="3866388"/>
            </a:xfrm>
            <a:prstGeom prst="rect">
              <a:avLst/>
            </a:prstGeom>
            <a:blipFill>
              <a:blip r:embed="rId5" cstate="print"/>
              <a:stretch>
                <a:fillRect/>
              </a:stretch>
            </a:blipFill>
          </p:spPr>
          <p:txBody>
            <a:bodyPr wrap="square" lIns="0" tIns="0" rIns="0" bIns="0" rtlCol="0"/>
            <a:lstStyle/>
            <a:p>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94989"/>
            <a:ext cx="12192000" cy="2176918"/>
          </a:xfrm>
        </p:spPr>
        <p:txBody>
          <a:bodyPr>
            <a:normAutofit fontScale="90000"/>
          </a:bodyPr>
          <a:lstStyle/>
          <a:p>
            <a:pPr algn="ctr"/>
            <a:r>
              <a:rPr lang="ru-RU" sz="4000" b="1" u="none" cap="all" dirty="0"/>
              <a:t>Про </a:t>
            </a:r>
            <a:r>
              <a:rPr lang="ru-RU" sz="4000" b="1" u="none" cap="all" dirty="0" err="1"/>
              <a:t>цифровізацію</a:t>
            </a:r>
            <a:r>
              <a:rPr lang="ru-RU" sz="4000" b="1" u="none" cap="all" dirty="0"/>
              <a:t> та </a:t>
            </a:r>
            <a:r>
              <a:rPr lang="ru-RU" sz="4000" b="1" u="none" cap="all" dirty="0" err="1"/>
              <a:t>розвиток</a:t>
            </a:r>
            <a:r>
              <a:rPr lang="ru-RU" sz="4000" b="1" u="none" cap="all" dirty="0"/>
              <a:t> ІТ </a:t>
            </a:r>
            <a:r>
              <a:rPr lang="ru-RU" sz="4000" b="1" u="none" cap="all" dirty="0" err="1" smtClean="0"/>
              <a:t>технологій</a:t>
            </a:r>
            <a:r>
              <a:rPr lang="en-US" sz="4000" b="1" u="none" cap="all" dirty="0" smtClean="0"/>
              <a:t/>
            </a:r>
            <a:br>
              <a:rPr lang="en-US" sz="4000" b="1" u="none" cap="all" dirty="0" smtClean="0"/>
            </a:br>
            <a:r>
              <a:rPr lang="uk-UA" sz="4000" b="1" u="none" cap="all" dirty="0" smtClean="0"/>
              <a:t>або – академія в </a:t>
            </a:r>
            <a:r>
              <a:rPr lang="uk-UA" sz="4000" b="1" u="none" cap="all" dirty="0" err="1" smtClean="0"/>
              <a:t>смартфонІ</a:t>
            </a:r>
            <a:r>
              <a:rPr lang="uk-UA" sz="4000" b="1" u="none" cap="all" dirty="0" smtClean="0"/>
              <a:t/>
            </a:r>
            <a:br>
              <a:rPr lang="uk-UA" sz="4000" b="1" u="none" cap="all" dirty="0" smtClean="0"/>
            </a:br>
            <a:r>
              <a:rPr lang="uk-UA" sz="2800" u="none" cap="all" dirty="0" smtClean="0"/>
              <a:t/>
            </a:r>
            <a:br>
              <a:rPr lang="uk-UA" sz="2800" u="none" cap="all" dirty="0" smtClean="0"/>
            </a:br>
            <a:r>
              <a:rPr lang="uk-UA" sz="2400" u="none" cap="all" dirty="0" smtClean="0"/>
              <a:t>                                                    </a:t>
            </a:r>
            <a:r>
              <a:rPr lang="uk-UA" sz="2700" i="1" u="none" cap="all" dirty="0" smtClean="0"/>
              <a:t>«</a:t>
            </a:r>
            <a:r>
              <a:rPr lang="uk-UA" sz="2700" i="1" u="none" dirty="0" smtClean="0"/>
              <a:t>Справжня ознака інтелекту не знання, а уява»</a:t>
            </a:r>
            <a:br>
              <a:rPr lang="uk-UA" sz="2700" i="1" u="none" dirty="0" smtClean="0"/>
            </a:br>
            <a:r>
              <a:rPr lang="uk-UA" sz="2700" i="1" u="none" dirty="0" smtClean="0"/>
              <a:t>                                                                                                      Альберт Ейнштейн</a:t>
            </a:r>
            <a:r>
              <a:rPr lang="uk-UA" sz="2700" u="none" dirty="0" smtClean="0"/>
              <a:t/>
            </a:r>
            <a:br>
              <a:rPr lang="uk-UA" sz="2700" u="none" dirty="0" smtClean="0"/>
            </a:br>
            <a:endParaRPr lang="ru-RU" sz="2700" u="none"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90800"/>
            <a:ext cx="12192000" cy="4741866"/>
          </a:xfrm>
          <a:prstGeom prst="rect">
            <a:avLst/>
          </a:prstGeom>
        </p:spPr>
      </p:pic>
    </p:spTree>
    <p:extLst>
      <p:ext uri="{BB962C8B-B14F-4D97-AF65-F5344CB8AC3E}">
        <p14:creationId xmlns:p14="http://schemas.microsoft.com/office/powerpoint/2010/main" val="4250133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26708" y="918972"/>
            <a:ext cx="2019287" cy="186232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787336" y="1488643"/>
            <a:ext cx="1297940" cy="611505"/>
          </a:xfrm>
          <a:prstGeom prst="rect">
            <a:avLst/>
          </a:prstGeom>
        </p:spPr>
        <p:txBody>
          <a:bodyPr vert="horz" wrap="square" lIns="0" tIns="42545" rIns="0" bIns="0" rtlCol="0">
            <a:spAutoFit/>
          </a:bodyPr>
          <a:lstStyle/>
          <a:p>
            <a:pPr marL="132715" marR="5080" indent="-120650">
              <a:lnSpc>
                <a:spcPts val="2210"/>
              </a:lnSpc>
              <a:spcBef>
                <a:spcPts val="335"/>
              </a:spcBef>
            </a:pPr>
            <a:r>
              <a:rPr sz="2000" spc="-240" dirty="0">
                <a:latin typeface="Arial"/>
                <a:cs typeface="Arial"/>
              </a:rPr>
              <a:t>Т</a:t>
            </a:r>
            <a:r>
              <a:rPr sz="2000" spc="-50" dirty="0">
                <a:latin typeface="Arial"/>
                <a:cs typeface="Arial"/>
              </a:rPr>
              <a:t>р</a:t>
            </a:r>
            <a:r>
              <a:rPr sz="2000" spc="-135" dirty="0">
                <a:latin typeface="Arial"/>
                <a:cs typeface="Arial"/>
              </a:rPr>
              <a:t>а</a:t>
            </a:r>
            <a:r>
              <a:rPr sz="2000" spc="-35" dirty="0">
                <a:latin typeface="Arial"/>
                <a:cs typeface="Arial"/>
              </a:rPr>
              <a:t>д</a:t>
            </a:r>
            <a:r>
              <a:rPr sz="2000" spc="-15" dirty="0">
                <a:latin typeface="Arial"/>
                <a:cs typeface="Arial"/>
              </a:rPr>
              <a:t>и</a:t>
            </a:r>
            <a:r>
              <a:rPr sz="2000" spc="-35" dirty="0">
                <a:latin typeface="Arial"/>
                <a:cs typeface="Arial"/>
              </a:rPr>
              <a:t>ц</a:t>
            </a:r>
            <a:r>
              <a:rPr sz="2000" spc="20" dirty="0">
                <a:latin typeface="Arial"/>
                <a:cs typeface="Arial"/>
              </a:rPr>
              <a:t>і</a:t>
            </a:r>
            <a:r>
              <a:rPr sz="2000" spc="-35" dirty="0">
                <a:latin typeface="Arial"/>
                <a:cs typeface="Arial"/>
              </a:rPr>
              <a:t>й</a:t>
            </a:r>
            <a:r>
              <a:rPr sz="2000" spc="-30" dirty="0">
                <a:latin typeface="Arial"/>
                <a:cs typeface="Arial"/>
              </a:rPr>
              <a:t>н</a:t>
            </a:r>
            <a:r>
              <a:rPr sz="2000" spc="-80" dirty="0">
                <a:latin typeface="Arial"/>
                <a:cs typeface="Arial"/>
              </a:rPr>
              <a:t>е  навчання</a:t>
            </a:r>
            <a:endParaRPr sz="2000" dirty="0">
              <a:latin typeface="Arial"/>
              <a:cs typeface="Arial"/>
            </a:endParaRPr>
          </a:p>
        </p:txBody>
      </p:sp>
      <p:sp>
        <p:nvSpPr>
          <p:cNvPr id="4" name="object 4"/>
          <p:cNvSpPr/>
          <p:nvPr/>
        </p:nvSpPr>
        <p:spPr>
          <a:xfrm>
            <a:off x="8494776" y="1179575"/>
            <a:ext cx="1219200" cy="120700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8732732" y="1374419"/>
            <a:ext cx="741680" cy="735330"/>
          </a:xfrm>
          <a:prstGeom prst="rect">
            <a:avLst/>
          </a:prstGeom>
        </p:spPr>
        <p:txBody>
          <a:bodyPr vert="horz" wrap="square" lIns="0" tIns="24765" rIns="0" bIns="0" rtlCol="0">
            <a:spAutoFit/>
          </a:bodyPr>
          <a:lstStyle/>
          <a:p>
            <a:pPr marL="12700" marR="5080" algn="ctr">
              <a:lnSpc>
                <a:spcPct val="91500"/>
              </a:lnSpc>
              <a:spcBef>
                <a:spcPts val="195"/>
              </a:spcBef>
            </a:pPr>
            <a:r>
              <a:rPr sz="1000" spc="-50" dirty="0">
                <a:latin typeface="Arial"/>
                <a:cs typeface="Arial"/>
              </a:rPr>
              <a:t>Навчання за  </a:t>
            </a:r>
            <a:r>
              <a:rPr sz="1000" spc="-25" dirty="0">
                <a:latin typeface="Arial"/>
                <a:cs typeface="Arial"/>
              </a:rPr>
              <a:t>допомогою  </a:t>
            </a:r>
            <a:r>
              <a:rPr sz="1000" spc="-45" dirty="0">
                <a:latin typeface="Arial"/>
                <a:cs typeface="Arial"/>
              </a:rPr>
              <a:t>цифрових  </a:t>
            </a:r>
            <a:r>
              <a:rPr sz="1000" spc="-25" dirty="0">
                <a:latin typeface="Arial"/>
                <a:cs typeface="Arial"/>
              </a:rPr>
              <a:t>технологій  </a:t>
            </a:r>
            <a:r>
              <a:rPr sz="1000" spc="-35" dirty="0">
                <a:latin typeface="Arial"/>
                <a:cs typeface="Arial"/>
              </a:rPr>
              <a:t>(</a:t>
            </a:r>
            <a:r>
              <a:rPr sz="1000" spc="-65" dirty="0">
                <a:latin typeface="Arial"/>
                <a:cs typeface="Arial"/>
              </a:rPr>
              <a:t>е</a:t>
            </a:r>
            <a:r>
              <a:rPr sz="1000" spc="-60" dirty="0">
                <a:latin typeface="Arial"/>
                <a:cs typeface="Arial"/>
              </a:rPr>
              <a:t>л</a:t>
            </a:r>
            <a:r>
              <a:rPr sz="1000" spc="-20" dirty="0">
                <a:latin typeface="Arial"/>
                <a:cs typeface="Arial"/>
              </a:rPr>
              <a:t>е</a:t>
            </a:r>
            <a:r>
              <a:rPr sz="1000" spc="-10" dirty="0">
                <a:latin typeface="Arial"/>
                <a:cs typeface="Arial"/>
              </a:rPr>
              <a:t>к</a:t>
            </a:r>
            <a:r>
              <a:rPr sz="1000" spc="-15" dirty="0">
                <a:latin typeface="Arial"/>
                <a:cs typeface="Arial"/>
              </a:rPr>
              <a:t>т</a:t>
            </a:r>
            <a:r>
              <a:rPr sz="1000" spc="-35" dirty="0">
                <a:latin typeface="Arial"/>
                <a:cs typeface="Arial"/>
              </a:rPr>
              <a:t>ро</a:t>
            </a:r>
            <a:r>
              <a:rPr sz="1000" spc="-30" dirty="0">
                <a:latin typeface="Arial"/>
                <a:cs typeface="Arial"/>
              </a:rPr>
              <a:t>нн</a:t>
            </a:r>
            <a:r>
              <a:rPr sz="1000" spc="-55" dirty="0">
                <a:latin typeface="Arial"/>
                <a:cs typeface="Arial"/>
              </a:rPr>
              <a:t>е)</a:t>
            </a:r>
            <a:endParaRPr sz="1000" dirty="0">
              <a:latin typeface="Arial"/>
              <a:cs typeface="Arial"/>
            </a:endParaRPr>
          </a:p>
        </p:txBody>
      </p:sp>
      <p:sp>
        <p:nvSpPr>
          <p:cNvPr id="6" name="object 6"/>
          <p:cNvSpPr/>
          <p:nvPr/>
        </p:nvSpPr>
        <p:spPr>
          <a:xfrm>
            <a:off x="6566916" y="2820923"/>
            <a:ext cx="1857755" cy="1716024"/>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6892252" y="3398913"/>
            <a:ext cx="973455" cy="462915"/>
          </a:xfrm>
          <a:prstGeom prst="rect">
            <a:avLst/>
          </a:prstGeom>
        </p:spPr>
        <p:txBody>
          <a:bodyPr vert="horz" wrap="square" lIns="0" tIns="36195" rIns="0" bIns="0" rtlCol="0">
            <a:spAutoFit/>
          </a:bodyPr>
          <a:lstStyle/>
          <a:p>
            <a:pPr marL="12700" marR="5080">
              <a:lnSpc>
                <a:spcPts val="1639"/>
              </a:lnSpc>
              <a:spcBef>
                <a:spcPts val="285"/>
              </a:spcBef>
            </a:pPr>
            <a:r>
              <a:rPr sz="1500" spc="-190" dirty="0">
                <a:latin typeface="Arial"/>
                <a:cs typeface="Arial"/>
              </a:rPr>
              <a:t>Т</a:t>
            </a:r>
            <a:r>
              <a:rPr sz="1500" spc="-75" dirty="0">
                <a:latin typeface="Arial"/>
                <a:cs typeface="Arial"/>
              </a:rPr>
              <a:t>ра</a:t>
            </a:r>
            <a:r>
              <a:rPr sz="1500" spc="-30" dirty="0">
                <a:latin typeface="Arial"/>
                <a:cs typeface="Arial"/>
              </a:rPr>
              <a:t>д</a:t>
            </a:r>
            <a:r>
              <a:rPr sz="1500" spc="-15" dirty="0">
                <a:latin typeface="Arial"/>
                <a:cs typeface="Arial"/>
              </a:rPr>
              <a:t>и</a:t>
            </a:r>
            <a:r>
              <a:rPr sz="1500" spc="-30" dirty="0">
                <a:latin typeface="Arial"/>
                <a:cs typeface="Arial"/>
              </a:rPr>
              <a:t>ц</a:t>
            </a:r>
            <a:r>
              <a:rPr sz="1500" spc="10" dirty="0">
                <a:latin typeface="Arial"/>
                <a:cs typeface="Arial"/>
              </a:rPr>
              <a:t>і</a:t>
            </a:r>
            <a:r>
              <a:rPr sz="1500" spc="-30" dirty="0">
                <a:latin typeface="Arial"/>
                <a:cs typeface="Arial"/>
              </a:rPr>
              <a:t>й</a:t>
            </a:r>
            <a:r>
              <a:rPr sz="1500" spc="-35" dirty="0">
                <a:latin typeface="Arial"/>
                <a:cs typeface="Arial"/>
              </a:rPr>
              <a:t>н</a:t>
            </a:r>
            <a:r>
              <a:rPr sz="1500" spc="-60" dirty="0">
                <a:latin typeface="Arial"/>
                <a:cs typeface="Arial"/>
              </a:rPr>
              <a:t>е  </a:t>
            </a:r>
            <a:r>
              <a:rPr sz="1500" spc="-70" dirty="0">
                <a:latin typeface="Arial"/>
                <a:cs typeface="Arial"/>
              </a:rPr>
              <a:t>навчання</a:t>
            </a:r>
            <a:endParaRPr sz="1500" dirty="0">
              <a:latin typeface="Arial"/>
              <a:cs typeface="Arial"/>
            </a:endParaRPr>
          </a:p>
        </p:txBody>
      </p:sp>
      <p:sp>
        <p:nvSpPr>
          <p:cNvPr id="8" name="object 8"/>
          <p:cNvSpPr/>
          <p:nvPr/>
        </p:nvSpPr>
        <p:spPr>
          <a:xfrm>
            <a:off x="7810500" y="2795016"/>
            <a:ext cx="1819655" cy="1652016"/>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8217827" y="3027210"/>
            <a:ext cx="1093470" cy="1090930"/>
          </a:xfrm>
          <a:prstGeom prst="rect">
            <a:avLst/>
          </a:prstGeom>
        </p:spPr>
        <p:txBody>
          <a:bodyPr vert="horz" wrap="square" lIns="0" tIns="31750" rIns="0" bIns="0" rtlCol="0">
            <a:spAutoFit/>
          </a:bodyPr>
          <a:lstStyle/>
          <a:p>
            <a:pPr marL="12700" marR="5080" indent="55880" algn="r">
              <a:lnSpc>
                <a:spcPct val="91500"/>
              </a:lnSpc>
              <a:spcBef>
                <a:spcPts val="250"/>
              </a:spcBef>
            </a:pPr>
            <a:r>
              <a:rPr sz="1500" spc="-75" dirty="0">
                <a:latin typeface="Arial"/>
                <a:cs typeface="Arial"/>
              </a:rPr>
              <a:t>Навчання</a:t>
            </a:r>
            <a:r>
              <a:rPr sz="1500" spc="-160" dirty="0">
                <a:latin typeface="Arial"/>
                <a:cs typeface="Arial"/>
              </a:rPr>
              <a:t> </a:t>
            </a:r>
            <a:r>
              <a:rPr sz="1500" spc="-75" dirty="0">
                <a:latin typeface="Arial"/>
                <a:cs typeface="Arial"/>
              </a:rPr>
              <a:t>за </a:t>
            </a:r>
            <a:r>
              <a:rPr sz="1500" spc="-50" dirty="0">
                <a:latin typeface="Arial"/>
                <a:cs typeface="Arial"/>
              </a:rPr>
              <a:t> </a:t>
            </a:r>
            <a:r>
              <a:rPr sz="1500" spc="-30" dirty="0">
                <a:latin typeface="Arial"/>
                <a:cs typeface="Arial"/>
              </a:rPr>
              <a:t>д</a:t>
            </a:r>
            <a:r>
              <a:rPr sz="1500" spc="-35" dirty="0">
                <a:latin typeface="Arial"/>
                <a:cs typeface="Arial"/>
              </a:rPr>
              <a:t>о</a:t>
            </a:r>
            <a:r>
              <a:rPr sz="1500" spc="-40" dirty="0">
                <a:latin typeface="Arial"/>
                <a:cs typeface="Arial"/>
              </a:rPr>
              <a:t>п</a:t>
            </a:r>
            <a:r>
              <a:rPr sz="1500" spc="-55" dirty="0">
                <a:latin typeface="Arial"/>
                <a:cs typeface="Arial"/>
              </a:rPr>
              <a:t>о</a:t>
            </a:r>
            <a:r>
              <a:rPr sz="1500" spc="-70" dirty="0">
                <a:latin typeface="Arial"/>
                <a:cs typeface="Arial"/>
              </a:rPr>
              <a:t>м</a:t>
            </a:r>
            <a:r>
              <a:rPr sz="1500" spc="-5" dirty="0">
                <a:latin typeface="Arial"/>
                <a:cs typeface="Arial"/>
              </a:rPr>
              <a:t>огою  </a:t>
            </a:r>
            <a:r>
              <a:rPr sz="1500" spc="-20" dirty="0">
                <a:latin typeface="Arial"/>
                <a:cs typeface="Arial"/>
              </a:rPr>
              <a:t>ц</a:t>
            </a:r>
            <a:r>
              <a:rPr sz="1500" spc="-90" dirty="0">
                <a:latin typeface="Arial"/>
                <a:cs typeface="Arial"/>
              </a:rPr>
              <a:t>ифр</a:t>
            </a:r>
            <a:r>
              <a:rPr sz="1500" spc="-75" dirty="0">
                <a:latin typeface="Arial"/>
                <a:cs typeface="Arial"/>
              </a:rPr>
              <a:t>о</a:t>
            </a:r>
            <a:r>
              <a:rPr sz="1500" spc="-45" dirty="0">
                <a:latin typeface="Arial"/>
                <a:cs typeface="Arial"/>
              </a:rPr>
              <a:t>вих  </a:t>
            </a:r>
            <a:r>
              <a:rPr sz="1500" spc="-30" dirty="0">
                <a:latin typeface="Arial"/>
                <a:cs typeface="Arial"/>
              </a:rPr>
              <a:t>т</a:t>
            </a:r>
            <a:r>
              <a:rPr sz="1500" spc="-95" dirty="0">
                <a:latin typeface="Arial"/>
                <a:cs typeface="Arial"/>
              </a:rPr>
              <a:t>е</a:t>
            </a:r>
            <a:r>
              <a:rPr sz="1500" spc="-60" dirty="0">
                <a:latin typeface="Arial"/>
                <a:cs typeface="Arial"/>
              </a:rPr>
              <a:t>х</a:t>
            </a:r>
            <a:r>
              <a:rPr sz="1500" spc="-45" dirty="0">
                <a:latin typeface="Arial"/>
                <a:cs typeface="Arial"/>
              </a:rPr>
              <a:t>н</a:t>
            </a:r>
            <a:r>
              <a:rPr sz="1500" spc="-55" dirty="0">
                <a:latin typeface="Arial"/>
                <a:cs typeface="Arial"/>
              </a:rPr>
              <a:t>о</a:t>
            </a:r>
            <a:r>
              <a:rPr sz="1500" spc="-10" dirty="0">
                <a:latin typeface="Arial"/>
                <a:cs typeface="Arial"/>
              </a:rPr>
              <a:t>логі</a:t>
            </a:r>
            <a:r>
              <a:rPr sz="1500" spc="-15" dirty="0">
                <a:latin typeface="Arial"/>
                <a:cs typeface="Arial"/>
              </a:rPr>
              <a:t>й  </a:t>
            </a:r>
            <a:r>
              <a:rPr sz="1500" spc="-80" dirty="0">
                <a:latin typeface="Arial"/>
                <a:cs typeface="Arial"/>
              </a:rPr>
              <a:t>(</a:t>
            </a:r>
            <a:r>
              <a:rPr sz="1500" spc="-120" dirty="0">
                <a:latin typeface="Arial"/>
                <a:cs typeface="Arial"/>
              </a:rPr>
              <a:t>е</a:t>
            </a:r>
            <a:r>
              <a:rPr sz="1500" spc="-85" dirty="0">
                <a:latin typeface="Arial"/>
                <a:cs typeface="Arial"/>
              </a:rPr>
              <a:t>л</a:t>
            </a:r>
            <a:r>
              <a:rPr sz="1500" spc="-95" dirty="0">
                <a:latin typeface="Arial"/>
                <a:cs typeface="Arial"/>
              </a:rPr>
              <a:t>е</a:t>
            </a:r>
            <a:r>
              <a:rPr sz="1500" spc="60" dirty="0">
                <a:latin typeface="Arial"/>
                <a:cs typeface="Arial"/>
              </a:rPr>
              <a:t>к</a:t>
            </a:r>
            <a:r>
              <a:rPr sz="1500" spc="-30" dirty="0">
                <a:latin typeface="Arial"/>
                <a:cs typeface="Arial"/>
              </a:rPr>
              <a:t>т</a:t>
            </a:r>
            <a:r>
              <a:rPr sz="1500" spc="-45" dirty="0">
                <a:latin typeface="Arial"/>
                <a:cs typeface="Arial"/>
              </a:rPr>
              <a:t>р</a:t>
            </a:r>
            <a:r>
              <a:rPr sz="1500" spc="-35" dirty="0">
                <a:latin typeface="Arial"/>
                <a:cs typeface="Arial"/>
              </a:rPr>
              <a:t>о</a:t>
            </a:r>
            <a:r>
              <a:rPr sz="1500" spc="-45" dirty="0">
                <a:latin typeface="Arial"/>
                <a:cs typeface="Arial"/>
              </a:rPr>
              <a:t>нн</a:t>
            </a:r>
            <a:r>
              <a:rPr sz="1500" spc="-100" dirty="0">
                <a:latin typeface="Arial"/>
                <a:cs typeface="Arial"/>
              </a:rPr>
              <a:t>е)</a:t>
            </a:r>
            <a:endParaRPr sz="1500" dirty="0">
              <a:latin typeface="Arial"/>
              <a:cs typeface="Arial"/>
            </a:endParaRPr>
          </a:p>
        </p:txBody>
      </p:sp>
      <p:sp>
        <p:nvSpPr>
          <p:cNvPr id="10" name="object 10"/>
          <p:cNvSpPr/>
          <p:nvPr/>
        </p:nvSpPr>
        <p:spPr>
          <a:xfrm>
            <a:off x="6736080" y="4988052"/>
            <a:ext cx="1127759" cy="1045464"/>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6948589" y="5310771"/>
            <a:ext cx="667385" cy="317500"/>
          </a:xfrm>
          <a:prstGeom prst="rect">
            <a:avLst/>
          </a:prstGeom>
        </p:spPr>
        <p:txBody>
          <a:bodyPr vert="horz" wrap="square" lIns="0" tIns="27305" rIns="0" bIns="0" rtlCol="0">
            <a:spAutoFit/>
          </a:bodyPr>
          <a:lstStyle/>
          <a:p>
            <a:pPr marL="12700" marR="5080">
              <a:lnSpc>
                <a:spcPts val="1100"/>
              </a:lnSpc>
              <a:spcBef>
                <a:spcPts val="215"/>
              </a:spcBef>
            </a:pPr>
            <a:r>
              <a:rPr sz="1000" spc="-65" dirty="0">
                <a:latin typeface="Arial"/>
                <a:cs typeface="Arial"/>
              </a:rPr>
              <a:t>Т</a:t>
            </a:r>
            <a:r>
              <a:rPr sz="1000" spc="-35" dirty="0">
                <a:latin typeface="Arial"/>
                <a:cs typeface="Arial"/>
              </a:rPr>
              <a:t>р</a:t>
            </a:r>
            <a:r>
              <a:rPr sz="1000" spc="-70" dirty="0">
                <a:latin typeface="Arial"/>
                <a:cs typeface="Arial"/>
              </a:rPr>
              <a:t>а</a:t>
            </a:r>
            <a:r>
              <a:rPr sz="1000" spc="-10" dirty="0">
                <a:latin typeface="Arial"/>
                <a:cs typeface="Arial"/>
              </a:rPr>
              <a:t>д</a:t>
            </a:r>
            <a:r>
              <a:rPr sz="1000" spc="-20" dirty="0">
                <a:latin typeface="Arial"/>
                <a:cs typeface="Arial"/>
              </a:rPr>
              <a:t>и</a:t>
            </a:r>
            <a:r>
              <a:rPr sz="1000" spc="-10" dirty="0">
                <a:latin typeface="Arial"/>
                <a:cs typeface="Arial"/>
              </a:rPr>
              <a:t>ц</a:t>
            </a:r>
            <a:r>
              <a:rPr sz="1000" dirty="0">
                <a:latin typeface="Arial"/>
                <a:cs typeface="Arial"/>
              </a:rPr>
              <a:t>і</a:t>
            </a:r>
            <a:r>
              <a:rPr sz="1000" spc="-30" dirty="0">
                <a:latin typeface="Arial"/>
                <a:cs typeface="Arial"/>
              </a:rPr>
              <a:t>й</a:t>
            </a:r>
            <a:r>
              <a:rPr sz="1000" spc="-25" dirty="0">
                <a:latin typeface="Arial"/>
                <a:cs typeface="Arial"/>
              </a:rPr>
              <a:t>н</a:t>
            </a:r>
            <a:r>
              <a:rPr sz="1000" spc="-45" dirty="0">
                <a:latin typeface="Arial"/>
                <a:cs typeface="Arial"/>
              </a:rPr>
              <a:t>е  навчання</a:t>
            </a:r>
            <a:endParaRPr sz="1000" dirty="0">
              <a:latin typeface="Arial"/>
              <a:cs typeface="Arial"/>
            </a:endParaRPr>
          </a:p>
        </p:txBody>
      </p:sp>
      <p:sp>
        <p:nvSpPr>
          <p:cNvPr id="12" name="object 12"/>
          <p:cNvSpPr/>
          <p:nvPr/>
        </p:nvSpPr>
        <p:spPr>
          <a:xfrm>
            <a:off x="7162800" y="4600955"/>
            <a:ext cx="2426207" cy="2052828"/>
          </a:xfrm>
          <a:prstGeom prst="rect">
            <a:avLst/>
          </a:prstGeom>
          <a:blipFill>
            <a:blip r:embed="rId7" cstate="print"/>
            <a:stretch>
              <a:fillRect/>
            </a:stretch>
          </a:blipFill>
        </p:spPr>
        <p:txBody>
          <a:bodyPr wrap="square" lIns="0" tIns="0" rIns="0" bIns="0" rtlCol="0"/>
          <a:lstStyle/>
          <a:p>
            <a:r>
              <a:rPr lang="ru-RU" spc="-45" dirty="0" err="1">
                <a:latin typeface="Arial"/>
                <a:cs typeface="Arial"/>
              </a:rPr>
              <a:t>д</a:t>
            </a:r>
            <a:r>
              <a:rPr lang="ru-RU" spc="-50" dirty="0" err="1">
                <a:latin typeface="Arial"/>
                <a:cs typeface="Arial"/>
              </a:rPr>
              <a:t>оп</a:t>
            </a:r>
            <a:r>
              <a:rPr lang="ru-RU" spc="-30" dirty="0" err="1">
                <a:latin typeface="Arial"/>
                <a:cs typeface="Arial"/>
              </a:rPr>
              <a:t>омогою</a:t>
            </a:r>
            <a:r>
              <a:rPr lang="ru-RU" spc="-30" dirty="0">
                <a:latin typeface="Arial"/>
                <a:cs typeface="Arial"/>
              </a:rPr>
              <a:t>  </a:t>
            </a:r>
            <a:r>
              <a:rPr lang="ru-RU" spc="-20" dirty="0" err="1">
                <a:latin typeface="Arial"/>
                <a:cs typeface="Arial"/>
              </a:rPr>
              <a:t>ц</a:t>
            </a:r>
            <a:r>
              <a:rPr lang="ru-RU" spc="-140" dirty="0" err="1">
                <a:latin typeface="Arial"/>
                <a:cs typeface="Arial"/>
              </a:rPr>
              <a:t>иф</a:t>
            </a:r>
            <a:r>
              <a:rPr lang="ru-RU" spc="-110" dirty="0" err="1">
                <a:latin typeface="Arial"/>
                <a:cs typeface="Arial"/>
              </a:rPr>
              <a:t>р</a:t>
            </a:r>
            <a:r>
              <a:rPr lang="ru-RU" spc="-50" dirty="0" err="1">
                <a:latin typeface="Arial"/>
                <a:cs typeface="Arial"/>
              </a:rPr>
              <a:t>о</a:t>
            </a:r>
            <a:r>
              <a:rPr lang="ru-RU" spc="-80" dirty="0" err="1">
                <a:latin typeface="Arial"/>
                <a:cs typeface="Arial"/>
              </a:rPr>
              <a:t>в</a:t>
            </a:r>
            <a:r>
              <a:rPr lang="ru-RU" spc="-40" dirty="0" err="1">
                <a:latin typeface="Arial"/>
                <a:cs typeface="Arial"/>
              </a:rPr>
              <a:t>их</a:t>
            </a:r>
            <a:r>
              <a:rPr lang="ru-RU" spc="-40" dirty="0">
                <a:latin typeface="Arial"/>
                <a:cs typeface="Arial"/>
              </a:rPr>
              <a:t> </a:t>
            </a:r>
            <a:endParaRPr dirty="0"/>
          </a:p>
        </p:txBody>
      </p:sp>
      <p:sp>
        <p:nvSpPr>
          <p:cNvPr id="13" name="object 13"/>
          <p:cNvSpPr txBox="1"/>
          <p:nvPr/>
        </p:nvSpPr>
        <p:spPr>
          <a:xfrm>
            <a:off x="7733005" y="5288829"/>
            <a:ext cx="1454150" cy="888577"/>
          </a:xfrm>
          <a:prstGeom prst="rect">
            <a:avLst/>
          </a:prstGeom>
        </p:spPr>
        <p:txBody>
          <a:bodyPr vert="horz" wrap="square" lIns="0" tIns="38735" rIns="0" bIns="0" rtlCol="0">
            <a:spAutoFit/>
          </a:bodyPr>
          <a:lstStyle/>
          <a:p>
            <a:pPr marL="12700" marR="5080" indent="78740" algn="r">
              <a:lnSpc>
                <a:spcPct val="91600"/>
              </a:lnSpc>
              <a:spcBef>
                <a:spcPts val="305"/>
              </a:spcBef>
            </a:pPr>
            <a:r>
              <a:rPr sz="2000" spc="-90" dirty="0">
                <a:latin typeface="Arial"/>
                <a:cs typeface="Arial"/>
              </a:rPr>
              <a:t>Навчання</a:t>
            </a:r>
            <a:r>
              <a:rPr sz="2000" spc="-250" dirty="0">
                <a:latin typeface="Arial"/>
                <a:cs typeface="Arial"/>
              </a:rPr>
              <a:t> </a:t>
            </a:r>
            <a:r>
              <a:rPr sz="2000" spc="-95" dirty="0" err="1">
                <a:latin typeface="Arial"/>
                <a:cs typeface="Arial"/>
              </a:rPr>
              <a:t>за</a:t>
            </a:r>
            <a:r>
              <a:rPr sz="2000" spc="-95" dirty="0">
                <a:latin typeface="Arial"/>
                <a:cs typeface="Arial"/>
              </a:rPr>
              <a:t> </a:t>
            </a:r>
            <a:r>
              <a:rPr sz="2000" spc="-70" dirty="0">
                <a:latin typeface="Arial"/>
                <a:cs typeface="Arial"/>
              </a:rPr>
              <a:t> </a:t>
            </a:r>
            <a:r>
              <a:rPr sz="2000" spc="-45" dirty="0" err="1" smtClean="0">
                <a:latin typeface="Arial"/>
                <a:cs typeface="Arial"/>
              </a:rPr>
              <a:t>т</a:t>
            </a:r>
            <a:r>
              <a:rPr sz="2000" spc="-125" dirty="0" err="1" smtClean="0">
                <a:latin typeface="Arial"/>
                <a:cs typeface="Arial"/>
              </a:rPr>
              <a:t>е</a:t>
            </a:r>
            <a:r>
              <a:rPr sz="2000" spc="-55" dirty="0" err="1" smtClean="0">
                <a:latin typeface="Arial"/>
                <a:cs typeface="Arial"/>
              </a:rPr>
              <a:t>хн</a:t>
            </a:r>
            <a:r>
              <a:rPr sz="2000" spc="-85" dirty="0" err="1" smtClean="0">
                <a:latin typeface="Arial"/>
                <a:cs typeface="Arial"/>
              </a:rPr>
              <a:t>оло</a:t>
            </a:r>
            <a:r>
              <a:rPr sz="2000" spc="95" dirty="0" err="1" smtClean="0">
                <a:latin typeface="Arial"/>
                <a:cs typeface="Arial"/>
              </a:rPr>
              <a:t>г</a:t>
            </a:r>
            <a:r>
              <a:rPr sz="2000" spc="20" dirty="0" err="1" smtClean="0">
                <a:latin typeface="Arial"/>
                <a:cs typeface="Arial"/>
              </a:rPr>
              <a:t>і</a:t>
            </a:r>
            <a:r>
              <a:rPr sz="2000" spc="-15" dirty="0" err="1" smtClean="0">
                <a:latin typeface="Arial"/>
                <a:cs typeface="Arial"/>
              </a:rPr>
              <a:t>й</a:t>
            </a:r>
            <a:r>
              <a:rPr sz="2000" spc="-15" dirty="0" smtClean="0">
                <a:latin typeface="Arial"/>
                <a:cs typeface="Arial"/>
              </a:rPr>
              <a:t>  </a:t>
            </a:r>
            <a:r>
              <a:rPr sz="2000" spc="-110" dirty="0">
                <a:latin typeface="Arial"/>
                <a:cs typeface="Arial"/>
              </a:rPr>
              <a:t>(</a:t>
            </a:r>
            <a:r>
              <a:rPr sz="2000" spc="-160" dirty="0">
                <a:latin typeface="Arial"/>
                <a:cs typeface="Arial"/>
              </a:rPr>
              <a:t>е</a:t>
            </a:r>
            <a:r>
              <a:rPr sz="2000" spc="-114" dirty="0">
                <a:latin typeface="Arial"/>
                <a:cs typeface="Arial"/>
              </a:rPr>
              <a:t>л</a:t>
            </a:r>
            <a:r>
              <a:rPr sz="2000" spc="-125" dirty="0">
                <a:latin typeface="Arial"/>
                <a:cs typeface="Arial"/>
              </a:rPr>
              <a:t>е</a:t>
            </a:r>
            <a:r>
              <a:rPr sz="2000" spc="80" dirty="0">
                <a:latin typeface="Arial"/>
                <a:cs typeface="Arial"/>
              </a:rPr>
              <a:t>к</a:t>
            </a:r>
            <a:r>
              <a:rPr sz="2000" spc="-45" dirty="0">
                <a:latin typeface="Arial"/>
                <a:cs typeface="Arial"/>
              </a:rPr>
              <a:t>т</a:t>
            </a:r>
            <a:r>
              <a:rPr sz="2000" spc="-50" dirty="0">
                <a:latin typeface="Arial"/>
                <a:cs typeface="Arial"/>
              </a:rPr>
              <a:t>ро</a:t>
            </a:r>
            <a:r>
              <a:rPr sz="2000" spc="-40" dirty="0">
                <a:latin typeface="Arial"/>
                <a:cs typeface="Arial"/>
              </a:rPr>
              <a:t>нн</a:t>
            </a:r>
            <a:r>
              <a:rPr sz="2000" spc="-160" dirty="0">
                <a:latin typeface="Arial"/>
                <a:cs typeface="Arial"/>
              </a:rPr>
              <a:t>е</a:t>
            </a:r>
            <a:r>
              <a:rPr sz="2000" spc="-70" dirty="0">
                <a:latin typeface="Arial"/>
                <a:cs typeface="Arial"/>
              </a:rPr>
              <a:t>)</a:t>
            </a:r>
            <a:endParaRPr sz="2000" dirty="0">
              <a:latin typeface="Arial"/>
              <a:cs typeface="Arial"/>
            </a:endParaRPr>
          </a:p>
        </p:txBody>
      </p:sp>
      <p:grpSp>
        <p:nvGrpSpPr>
          <p:cNvPr id="14" name="object 14"/>
          <p:cNvGrpSpPr/>
          <p:nvPr/>
        </p:nvGrpSpPr>
        <p:grpSpPr>
          <a:xfrm>
            <a:off x="1737360" y="1424952"/>
            <a:ext cx="3823970" cy="1454150"/>
            <a:chOff x="1737360" y="1424952"/>
            <a:chExt cx="3823970" cy="1454150"/>
          </a:xfrm>
        </p:grpSpPr>
        <p:sp>
          <p:nvSpPr>
            <p:cNvPr id="15" name="object 15"/>
            <p:cNvSpPr/>
            <p:nvPr/>
          </p:nvSpPr>
          <p:spPr>
            <a:xfrm>
              <a:off x="1737360" y="1970531"/>
              <a:ext cx="3823716" cy="908303"/>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1754124" y="1424952"/>
              <a:ext cx="2912364" cy="1168895"/>
            </a:xfrm>
            <a:prstGeom prst="rect">
              <a:avLst/>
            </a:prstGeom>
            <a:blipFill>
              <a:blip r:embed="rId9" cstate="print"/>
              <a:stretch>
                <a:fillRect/>
              </a:stretch>
            </a:blipFill>
          </p:spPr>
          <p:txBody>
            <a:bodyPr wrap="square" lIns="0" tIns="0" rIns="0" bIns="0" rtlCol="0"/>
            <a:lstStyle/>
            <a:p>
              <a:endParaRPr/>
            </a:p>
          </p:txBody>
        </p:sp>
      </p:grpSp>
      <p:sp>
        <p:nvSpPr>
          <p:cNvPr id="17" name="object 17"/>
          <p:cNvSpPr txBox="1"/>
          <p:nvPr/>
        </p:nvSpPr>
        <p:spPr>
          <a:xfrm>
            <a:off x="2079370" y="1651076"/>
            <a:ext cx="1522730" cy="559435"/>
          </a:xfrm>
          <a:prstGeom prst="rect">
            <a:avLst/>
          </a:prstGeom>
        </p:spPr>
        <p:txBody>
          <a:bodyPr vert="horz" wrap="square" lIns="0" tIns="13335" rIns="0" bIns="0" rtlCol="0">
            <a:spAutoFit/>
          </a:bodyPr>
          <a:lstStyle/>
          <a:p>
            <a:pPr marL="12700">
              <a:lnSpc>
                <a:spcPct val="100000"/>
              </a:lnSpc>
              <a:spcBef>
                <a:spcPts val="105"/>
              </a:spcBef>
            </a:pPr>
            <a:r>
              <a:rPr sz="3500" spc="-40" dirty="0">
                <a:solidFill>
                  <a:srgbClr val="FFFFFF"/>
                </a:solidFill>
                <a:latin typeface="Arial"/>
                <a:cs typeface="Arial"/>
              </a:rPr>
              <a:t>Ми</a:t>
            </a:r>
            <a:r>
              <a:rPr sz="3500" spc="-75" dirty="0">
                <a:solidFill>
                  <a:srgbClr val="FFFFFF"/>
                </a:solidFill>
                <a:latin typeface="Arial"/>
                <a:cs typeface="Arial"/>
              </a:rPr>
              <a:t>н</a:t>
            </a:r>
            <a:r>
              <a:rPr sz="3500" spc="-200" dirty="0">
                <a:solidFill>
                  <a:srgbClr val="FFFFFF"/>
                </a:solidFill>
                <a:latin typeface="Arial"/>
                <a:cs typeface="Arial"/>
              </a:rPr>
              <a:t>у</a:t>
            </a:r>
            <a:r>
              <a:rPr sz="3500" spc="-210" dirty="0">
                <a:solidFill>
                  <a:srgbClr val="FFFFFF"/>
                </a:solidFill>
                <a:latin typeface="Arial"/>
                <a:cs typeface="Arial"/>
              </a:rPr>
              <a:t>ле</a:t>
            </a:r>
            <a:endParaRPr sz="3500" dirty="0">
              <a:latin typeface="Arial"/>
              <a:cs typeface="Arial"/>
            </a:endParaRPr>
          </a:p>
        </p:txBody>
      </p:sp>
      <p:grpSp>
        <p:nvGrpSpPr>
          <p:cNvPr id="18" name="object 18"/>
          <p:cNvGrpSpPr/>
          <p:nvPr/>
        </p:nvGrpSpPr>
        <p:grpSpPr>
          <a:xfrm>
            <a:off x="1737360" y="3012948"/>
            <a:ext cx="3823970" cy="1454150"/>
            <a:chOff x="1737360" y="3012948"/>
            <a:chExt cx="3823970" cy="1454150"/>
          </a:xfrm>
        </p:grpSpPr>
        <p:sp>
          <p:nvSpPr>
            <p:cNvPr id="19" name="object 19"/>
            <p:cNvSpPr/>
            <p:nvPr/>
          </p:nvSpPr>
          <p:spPr>
            <a:xfrm>
              <a:off x="1737360" y="3558540"/>
              <a:ext cx="3823716" cy="908304"/>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1754124" y="3012948"/>
              <a:ext cx="2970263" cy="1168908"/>
            </a:xfrm>
            <a:prstGeom prst="rect">
              <a:avLst/>
            </a:prstGeom>
            <a:blipFill>
              <a:blip r:embed="rId10" cstate="print"/>
              <a:stretch>
                <a:fillRect/>
              </a:stretch>
            </a:blipFill>
          </p:spPr>
          <p:txBody>
            <a:bodyPr wrap="square" lIns="0" tIns="0" rIns="0" bIns="0" rtlCol="0"/>
            <a:lstStyle/>
            <a:p>
              <a:endParaRPr/>
            </a:p>
          </p:txBody>
        </p:sp>
      </p:grpSp>
      <p:sp>
        <p:nvSpPr>
          <p:cNvPr id="21" name="object 21"/>
          <p:cNvSpPr txBox="1"/>
          <p:nvPr/>
        </p:nvSpPr>
        <p:spPr>
          <a:xfrm>
            <a:off x="2079370" y="3238677"/>
            <a:ext cx="2319655" cy="559435"/>
          </a:xfrm>
          <a:prstGeom prst="rect">
            <a:avLst/>
          </a:prstGeom>
        </p:spPr>
        <p:txBody>
          <a:bodyPr vert="horz" wrap="square" lIns="0" tIns="13335" rIns="0" bIns="0" rtlCol="0">
            <a:spAutoFit/>
          </a:bodyPr>
          <a:lstStyle/>
          <a:p>
            <a:pPr marL="12700">
              <a:lnSpc>
                <a:spcPct val="100000"/>
              </a:lnSpc>
              <a:spcBef>
                <a:spcPts val="105"/>
              </a:spcBef>
            </a:pPr>
            <a:r>
              <a:rPr sz="3500" spc="-470" dirty="0">
                <a:solidFill>
                  <a:srgbClr val="FFFFFF"/>
                </a:solidFill>
                <a:latin typeface="Arial"/>
                <a:cs typeface="Arial"/>
              </a:rPr>
              <a:t>С</a:t>
            </a:r>
            <a:r>
              <a:rPr sz="3500" spc="-125" dirty="0">
                <a:solidFill>
                  <a:srgbClr val="FFFFFF"/>
                </a:solidFill>
                <a:latin typeface="Arial"/>
                <a:cs typeface="Arial"/>
              </a:rPr>
              <a:t>ь</a:t>
            </a:r>
            <a:r>
              <a:rPr sz="3500" spc="-80" dirty="0">
                <a:solidFill>
                  <a:srgbClr val="FFFFFF"/>
                </a:solidFill>
                <a:latin typeface="Arial"/>
                <a:cs typeface="Arial"/>
              </a:rPr>
              <a:t>о</a:t>
            </a:r>
            <a:r>
              <a:rPr sz="3500" spc="170" dirty="0">
                <a:solidFill>
                  <a:srgbClr val="FFFFFF"/>
                </a:solidFill>
                <a:latin typeface="Arial"/>
                <a:cs typeface="Arial"/>
              </a:rPr>
              <a:t>г</a:t>
            </a:r>
            <a:r>
              <a:rPr sz="3500" spc="-165" dirty="0">
                <a:solidFill>
                  <a:srgbClr val="FFFFFF"/>
                </a:solidFill>
                <a:latin typeface="Arial"/>
                <a:cs typeface="Arial"/>
              </a:rPr>
              <a:t>о</a:t>
            </a:r>
            <a:r>
              <a:rPr sz="3500" spc="-75" dirty="0">
                <a:solidFill>
                  <a:srgbClr val="FFFFFF"/>
                </a:solidFill>
                <a:latin typeface="Arial"/>
                <a:cs typeface="Arial"/>
              </a:rPr>
              <a:t>д</a:t>
            </a:r>
            <a:r>
              <a:rPr sz="3500" spc="-130" dirty="0">
                <a:solidFill>
                  <a:srgbClr val="FFFFFF"/>
                </a:solidFill>
                <a:latin typeface="Arial"/>
                <a:cs typeface="Arial"/>
              </a:rPr>
              <a:t>ення</a:t>
            </a:r>
            <a:endParaRPr sz="3500" dirty="0">
              <a:latin typeface="Arial"/>
              <a:cs typeface="Arial"/>
            </a:endParaRPr>
          </a:p>
        </p:txBody>
      </p:sp>
      <p:grpSp>
        <p:nvGrpSpPr>
          <p:cNvPr id="22" name="object 22"/>
          <p:cNvGrpSpPr/>
          <p:nvPr/>
        </p:nvGrpSpPr>
        <p:grpSpPr>
          <a:xfrm>
            <a:off x="1737360" y="4600955"/>
            <a:ext cx="3823970" cy="1454150"/>
            <a:chOff x="1737360" y="4600955"/>
            <a:chExt cx="3823970" cy="1454150"/>
          </a:xfrm>
        </p:grpSpPr>
        <p:sp>
          <p:nvSpPr>
            <p:cNvPr id="23" name="object 23"/>
            <p:cNvSpPr/>
            <p:nvPr/>
          </p:nvSpPr>
          <p:spPr>
            <a:xfrm>
              <a:off x="1737360" y="5146560"/>
              <a:ext cx="3823716" cy="908291"/>
            </a:xfrm>
            <a:prstGeom prst="rect">
              <a:avLst/>
            </a:prstGeom>
            <a:blipFill>
              <a:blip r:embed="rId8" cstate="print"/>
              <a:stretch>
                <a:fillRect/>
              </a:stretch>
            </a:blipFill>
          </p:spPr>
          <p:txBody>
            <a:bodyPr wrap="square" lIns="0" tIns="0" rIns="0" bIns="0" rtlCol="0"/>
            <a:lstStyle/>
            <a:p>
              <a:endParaRPr/>
            </a:p>
          </p:txBody>
        </p:sp>
        <p:sp>
          <p:nvSpPr>
            <p:cNvPr id="24" name="object 24"/>
            <p:cNvSpPr/>
            <p:nvPr/>
          </p:nvSpPr>
          <p:spPr>
            <a:xfrm>
              <a:off x="1754124" y="4600955"/>
              <a:ext cx="2912364" cy="1167384"/>
            </a:xfrm>
            <a:prstGeom prst="rect">
              <a:avLst/>
            </a:prstGeom>
            <a:blipFill>
              <a:blip r:embed="rId11" cstate="print"/>
              <a:stretch>
                <a:fillRect/>
              </a:stretch>
            </a:blipFill>
          </p:spPr>
          <p:txBody>
            <a:bodyPr wrap="square" lIns="0" tIns="0" rIns="0" bIns="0" rtlCol="0"/>
            <a:lstStyle/>
            <a:p>
              <a:endParaRPr/>
            </a:p>
          </p:txBody>
        </p:sp>
      </p:grpSp>
      <p:sp>
        <p:nvSpPr>
          <p:cNvPr id="25" name="object 25"/>
          <p:cNvSpPr txBox="1"/>
          <p:nvPr/>
        </p:nvSpPr>
        <p:spPr>
          <a:xfrm>
            <a:off x="2079370" y="4826279"/>
            <a:ext cx="1936114" cy="559435"/>
          </a:xfrm>
          <a:prstGeom prst="rect">
            <a:avLst/>
          </a:prstGeom>
        </p:spPr>
        <p:txBody>
          <a:bodyPr vert="horz" wrap="square" lIns="0" tIns="12700" rIns="0" bIns="0" rtlCol="0">
            <a:spAutoFit/>
          </a:bodyPr>
          <a:lstStyle/>
          <a:p>
            <a:pPr marL="12700">
              <a:lnSpc>
                <a:spcPct val="100000"/>
              </a:lnSpc>
              <a:spcBef>
                <a:spcPts val="100"/>
              </a:spcBef>
            </a:pPr>
            <a:r>
              <a:rPr sz="3500" spc="-105" dirty="0">
                <a:solidFill>
                  <a:srgbClr val="FFFFFF"/>
                </a:solidFill>
                <a:latin typeface="Arial"/>
                <a:cs typeface="Arial"/>
              </a:rPr>
              <a:t>Май</a:t>
            </a:r>
            <a:r>
              <a:rPr sz="3500" spc="-110" dirty="0">
                <a:solidFill>
                  <a:srgbClr val="FFFFFF"/>
                </a:solidFill>
                <a:latin typeface="Arial"/>
                <a:cs typeface="Arial"/>
              </a:rPr>
              <a:t>бу</a:t>
            </a:r>
            <a:r>
              <a:rPr sz="3500" spc="-100" dirty="0">
                <a:solidFill>
                  <a:srgbClr val="FFFFFF"/>
                </a:solidFill>
                <a:latin typeface="Arial"/>
                <a:cs typeface="Arial"/>
              </a:rPr>
              <a:t>т</a:t>
            </a:r>
            <a:r>
              <a:rPr sz="3500" spc="-75" dirty="0">
                <a:solidFill>
                  <a:srgbClr val="FFFFFF"/>
                </a:solidFill>
                <a:latin typeface="Arial"/>
                <a:cs typeface="Arial"/>
              </a:rPr>
              <a:t>н</a:t>
            </a:r>
            <a:r>
              <a:rPr sz="3500" spc="-175" dirty="0">
                <a:solidFill>
                  <a:srgbClr val="FFFFFF"/>
                </a:solidFill>
                <a:latin typeface="Arial"/>
                <a:cs typeface="Arial"/>
              </a:rPr>
              <a:t>є</a:t>
            </a:r>
            <a:endParaRPr sz="3500" dirty="0">
              <a:latin typeface="Arial"/>
              <a:cs typeface="Arial"/>
            </a:endParaRPr>
          </a:p>
        </p:txBody>
      </p:sp>
      <p:sp>
        <p:nvSpPr>
          <p:cNvPr id="26" name="object 26"/>
          <p:cNvSpPr/>
          <p:nvPr/>
        </p:nvSpPr>
        <p:spPr>
          <a:xfrm>
            <a:off x="1760220" y="0"/>
            <a:ext cx="9852660" cy="984503"/>
          </a:xfrm>
          <a:prstGeom prst="rect">
            <a:avLst/>
          </a:prstGeom>
          <a:blipFill>
            <a:blip r:embed="rId12" cstate="print"/>
            <a:stretch>
              <a:fillRect/>
            </a:stretch>
          </a:blipFill>
        </p:spPr>
        <p:txBody>
          <a:bodyPr wrap="square" lIns="0" tIns="0" rIns="0" bIns="0" rtlCol="0"/>
          <a:lstStyle/>
          <a:p>
            <a:endParaRPr/>
          </a:p>
        </p:txBody>
      </p:sp>
      <p:sp>
        <p:nvSpPr>
          <p:cNvPr id="27" name="object 27"/>
          <p:cNvSpPr txBox="1">
            <a:spLocks noGrp="1"/>
          </p:cNvSpPr>
          <p:nvPr>
            <p:ph type="title"/>
          </p:nvPr>
        </p:nvSpPr>
        <p:spPr>
          <a:xfrm>
            <a:off x="3837432" y="69253"/>
            <a:ext cx="5698490" cy="543560"/>
          </a:xfrm>
          <a:prstGeom prst="rect">
            <a:avLst/>
          </a:prstGeom>
        </p:spPr>
        <p:txBody>
          <a:bodyPr vert="horz" wrap="square" lIns="0" tIns="12065" rIns="0" bIns="0" rtlCol="0">
            <a:spAutoFit/>
          </a:bodyPr>
          <a:lstStyle/>
          <a:p>
            <a:pPr marL="12700">
              <a:lnSpc>
                <a:spcPct val="100000"/>
              </a:lnSpc>
              <a:spcBef>
                <a:spcPts val="95"/>
              </a:spcBef>
            </a:pPr>
            <a:r>
              <a:rPr sz="3400" b="1" spc="-120" dirty="0">
                <a:solidFill>
                  <a:srgbClr val="000000"/>
                </a:solidFill>
                <a:latin typeface="Arial"/>
                <a:cs typeface="Arial"/>
              </a:rPr>
              <a:t>Динаміка </a:t>
            </a:r>
            <a:r>
              <a:rPr sz="3400" b="1" spc="-225" dirty="0">
                <a:solidFill>
                  <a:srgbClr val="000000"/>
                </a:solidFill>
                <a:latin typeface="Arial"/>
                <a:cs typeface="Arial"/>
              </a:rPr>
              <a:t>цифровізації</a:t>
            </a:r>
            <a:r>
              <a:rPr sz="3400" b="1" spc="-345" dirty="0">
                <a:solidFill>
                  <a:srgbClr val="000000"/>
                </a:solidFill>
                <a:latin typeface="Arial"/>
                <a:cs typeface="Arial"/>
              </a:rPr>
              <a:t> </a:t>
            </a:r>
            <a:r>
              <a:rPr sz="3400" b="1" spc="-240" dirty="0">
                <a:solidFill>
                  <a:srgbClr val="000000"/>
                </a:solidFill>
                <a:latin typeface="Arial"/>
                <a:cs typeface="Arial"/>
              </a:rPr>
              <a:t>освіти</a:t>
            </a:r>
            <a:endParaRPr sz="3400"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2895978" y="-910828"/>
            <a:ext cx="9290685" cy="6858000"/>
            <a:chOff x="2896933" y="0"/>
            <a:chExt cx="9290685" cy="6858000"/>
          </a:xfrm>
        </p:grpSpPr>
        <p:sp>
          <p:nvSpPr>
            <p:cNvPr id="4" name="object 4"/>
            <p:cNvSpPr/>
            <p:nvPr/>
          </p:nvSpPr>
          <p:spPr>
            <a:xfrm>
              <a:off x="3043427"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FFFFFF"/>
            </a:solidFill>
          </p:spPr>
          <p:txBody>
            <a:bodyPr wrap="square" lIns="0" tIns="0" rIns="0" bIns="0" rtlCol="0"/>
            <a:lstStyle/>
            <a:p>
              <a:endParaRPr/>
            </a:p>
          </p:txBody>
        </p:sp>
        <p:sp>
          <p:nvSpPr>
            <p:cNvPr id="5" name="object 5"/>
            <p:cNvSpPr/>
            <p:nvPr/>
          </p:nvSpPr>
          <p:spPr>
            <a:xfrm>
              <a:off x="2968751" y="0"/>
              <a:ext cx="184404"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047999" y="0"/>
              <a:ext cx="102235" cy="6858000"/>
            </a:xfrm>
            <a:custGeom>
              <a:avLst/>
              <a:gdLst/>
              <a:ahLst/>
              <a:cxnLst/>
              <a:rect l="l" t="t" r="r" b="b"/>
              <a:pathLst>
                <a:path w="102235" h="6858000">
                  <a:moveTo>
                    <a:pt x="102107" y="0"/>
                  </a:moveTo>
                  <a:lnTo>
                    <a:pt x="0" y="0"/>
                  </a:lnTo>
                  <a:lnTo>
                    <a:pt x="0" y="6858000"/>
                  </a:lnTo>
                  <a:lnTo>
                    <a:pt x="102107" y="6858000"/>
                  </a:lnTo>
                  <a:lnTo>
                    <a:pt x="102107" y="0"/>
                  </a:lnTo>
                  <a:close/>
                </a:path>
              </a:pathLst>
            </a:custGeom>
            <a:solidFill>
              <a:srgbClr val="FFFFFF"/>
            </a:solidFill>
          </p:spPr>
          <p:txBody>
            <a:bodyPr wrap="square" lIns="0" tIns="0" rIns="0" bIns="0" rtlCol="0"/>
            <a:lstStyle/>
            <a:p>
              <a:endParaRPr/>
            </a:p>
          </p:txBody>
        </p:sp>
        <p:sp>
          <p:nvSpPr>
            <p:cNvPr id="7" name="object 7"/>
            <p:cNvSpPr/>
            <p:nvPr/>
          </p:nvSpPr>
          <p:spPr>
            <a:xfrm>
              <a:off x="2897885" y="2815589"/>
              <a:ext cx="280415" cy="21031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897885" y="2815589"/>
              <a:ext cx="280670" cy="210820"/>
            </a:xfrm>
            <a:custGeom>
              <a:avLst/>
              <a:gdLst/>
              <a:ahLst/>
              <a:cxnLst/>
              <a:rect l="l" t="t" r="r" b="b"/>
              <a:pathLst>
                <a:path w="280669" h="210819">
                  <a:moveTo>
                    <a:pt x="0" y="105155"/>
                  </a:moveTo>
                  <a:lnTo>
                    <a:pt x="11018" y="64224"/>
                  </a:lnTo>
                  <a:lnTo>
                    <a:pt x="41067" y="30799"/>
                  </a:lnTo>
                  <a:lnTo>
                    <a:pt x="85633" y="8263"/>
                  </a:lnTo>
                  <a:lnTo>
                    <a:pt x="140208" y="0"/>
                  </a:lnTo>
                  <a:lnTo>
                    <a:pt x="194782" y="8263"/>
                  </a:lnTo>
                  <a:lnTo>
                    <a:pt x="239348" y="30799"/>
                  </a:lnTo>
                  <a:lnTo>
                    <a:pt x="269397" y="64224"/>
                  </a:lnTo>
                  <a:lnTo>
                    <a:pt x="280416" y="105155"/>
                  </a:lnTo>
                  <a:lnTo>
                    <a:pt x="269397" y="146087"/>
                  </a:lnTo>
                  <a:lnTo>
                    <a:pt x="239348" y="179512"/>
                  </a:lnTo>
                  <a:lnTo>
                    <a:pt x="194782" y="202048"/>
                  </a:lnTo>
                  <a:lnTo>
                    <a:pt x="140208" y="210311"/>
                  </a:lnTo>
                  <a:lnTo>
                    <a:pt x="85633" y="202048"/>
                  </a:lnTo>
                  <a:lnTo>
                    <a:pt x="41067" y="179512"/>
                  </a:lnTo>
                  <a:lnTo>
                    <a:pt x="11018" y="146087"/>
                  </a:lnTo>
                  <a:lnTo>
                    <a:pt x="0" y="105155"/>
                  </a:lnTo>
                  <a:close/>
                </a:path>
              </a:pathLst>
            </a:custGeom>
            <a:ln w="3175">
              <a:solidFill>
                <a:srgbClr val="308DA5"/>
              </a:solidFill>
            </a:ln>
          </p:spPr>
          <p:txBody>
            <a:bodyPr wrap="square" lIns="0" tIns="0" rIns="0" bIns="0" rtlCol="0"/>
            <a:lstStyle/>
            <a:p>
              <a:endParaRPr/>
            </a:p>
          </p:txBody>
        </p:sp>
        <p:sp>
          <p:nvSpPr>
            <p:cNvPr id="9" name="object 9"/>
            <p:cNvSpPr/>
            <p:nvPr/>
          </p:nvSpPr>
          <p:spPr>
            <a:xfrm>
              <a:off x="3204971" y="2740151"/>
              <a:ext cx="97536" cy="762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4753355" y="1772424"/>
              <a:ext cx="7223759" cy="3313163"/>
            </a:xfrm>
            <a:prstGeom prst="rect">
              <a:avLst/>
            </a:prstGeom>
            <a:blipFill>
              <a:blip r:embed="rId6" cstate="print"/>
              <a:stretch>
                <a:fillRect/>
              </a:stretch>
            </a:blipFill>
          </p:spPr>
          <p:txBody>
            <a:bodyPr wrap="square" lIns="0" tIns="0" rIns="0" bIns="0" rtlCol="0"/>
            <a:lstStyle/>
            <a:p>
              <a:endParaRPr/>
            </a:p>
          </p:txBody>
        </p:sp>
      </p:grpSp>
      <p:sp>
        <p:nvSpPr>
          <p:cNvPr id="13" name="object 13"/>
          <p:cNvSpPr txBox="1"/>
          <p:nvPr/>
        </p:nvSpPr>
        <p:spPr>
          <a:xfrm>
            <a:off x="6477000" y="1900228"/>
            <a:ext cx="5343939" cy="2041071"/>
          </a:xfrm>
          <a:prstGeom prst="rect">
            <a:avLst/>
          </a:prstGeom>
        </p:spPr>
        <p:txBody>
          <a:bodyPr vert="horz" wrap="square" lIns="0" tIns="58419" rIns="0" bIns="0" rtlCol="0">
            <a:spAutoFit/>
          </a:bodyPr>
          <a:lstStyle/>
          <a:p>
            <a:pPr marL="12700" marR="5080" algn="just">
              <a:lnSpc>
                <a:spcPct val="91500"/>
              </a:lnSpc>
              <a:spcBef>
                <a:spcPts val="459"/>
              </a:spcBef>
            </a:pPr>
            <a:r>
              <a:rPr lang="ru-RU" sz="3500" b="1" spc="-345" dirty="0" err="1" smtClean="0">
                <a:latin typeface="Arial"/>
                <a:cs typeface="Arial"/>
              </a:rPr>
              <a:t>Ве</a:t>
            </a:r>
            <a:r>
              <a:rPr lang="ru-RU" sz="3500" b="1" spc="-105" dirty="0" err="1" smtClean="0">
                <a:latin typeface="Arial"/>
                <a:cs typeface="Arial"/>
              </a:rPr>
              <a:t>к</a:t>
            </a:r>
            <a:r>
              <a:rPr lang="ru-RU" sz="3500" b="1" spc="-90" dirty="0" err="1" smtClean="0">
                <a:latin typeface="Arial"/>
                <a:cs typeface="Arial"/>
              </a:rPr>
              <a:t>т</a:t>
            </a:r>
            <a:r>
              <a:rPr lang="ru-RU" sz="3500" b="1" spc="-210" dirty="0" err="1" smtClean="0">
                <a:latin typeface="Arial"/>
                <a:cs typeface="Arial"/>
              </a:rPr>
              <a:t>о</a:t>
            </a:r>
            <a:r>
              <a:rPr lang="ru-RU" sz="3500" b="1" spc="-204" dirty="0" err="1" smtClean="0">
                <a:latin typeface="Arial"/>
                <a:cs typeface="Arial"/>
              </a:rPr>
              <a:t>р</a:t>
            </a:r>
            <a:r>
              <a:rPr lang="ru-RU" sz="3500" b="1" spc="-195" dirty="0" err="1" smtClean="0">
                <a:latin typeface="Arial"/>
                <a:cs typeface="Arial"/>
              </a:rPr>
              <a:t>и</a:t>
            </a:r>
            <a:r>
              <a:rPr lang="ru-RU" sz="3500" b="1" dirty="0" smtClean="0">
                <a:latin typeface="Arial"/>
                <a:cs typeface="Arial"/>
              </a:rPr>
              <a:t> </a:t>
            </a:r>
            <a:r>
              <a:rPr lang="ru-RU" sz="3500" b="1" spc="-200" dirty="0">
                <a:latin typeface="Arial"/>
                <a:cs typeface="Arial"/>
              </a:rPr>
              <a:t>р</a:t>
            </a:r>
            <a:r>
              <a:rPr lang="ru-RU" sz="3500" b="1" spc="-180" dirty="0">
                <a:latin typeface="Arial"/>
                <a:cs typeface="Arial"/>
              </a:rPr>
              <a:t>у</a:t>
            </a:r>
            <a:r>
              <a:rPr lang="ru-RU" sz="3500" b="1" spc="-125" dirty="0">
                <a:latin typeface="Arial"/>
                <a:cs typeface="Arial"/>
              </a:rPr>
              <a:t>х</a:t>
            </a:r>
            <a:r>
              <a:rPr lang="ru-RU" sz="3500" b="1" spc="-150" dirty="0">
                <a:latin typeface="Arial"/>
                <a:cs typeface="Arial"/>
              </a:rPr>
              <a:t>у </a:t>
            </a:r>
            <a:r>
              <a:rPr lang="ru-RU" sz="3500" b="1" spc="-385" dirty="0">
                <a:latin typeface="Arial"/>
                <a:cs typeface="Arial"/>
              </a:rPr>
              <a:t>в</a:t>
            </a:r>
            <a:r>
              <a:rPr lang="ru-RU" sz="3500" dirty="0">
                <a:latin typeface="Arial"/>
                <a:cs typeface="Arial"/>
              </a:rPr>
              <a:t> </a:t>
            </a:r>
            <a:r>
              <a:rPr sz="3500" b="1" spc="-190" dirty="0" err="1">
                <a:latin typeface="Arial"/>
                <a:cs typeface="Arial"/>
              </a:rPr>
              <a:t>напрямку</a:t>
            </a:r>
            <a:r>
              <a:rPr sz="3500" b="1" spc="-190" dirty="0">
                <a:latin typeface="Arial"/>
                <a:cs typeface="Arial"/>
              </a:rPr>
              <a:t> </a:t>
            </a:r>
            <a:r>
              <a:rPr sz="3500" b="1" spc="-229" dirty="0" smtClean="0">
                <a:latin typeface="Arial"/>
                <a:cs typeface="Arial"/>
              </a:rPr>
              <a:t>цифровізації</a:t>
            </a:r>
            <a:r>
              <a:rPr lang="uk-UA" sz="3500" b="1" spc="-229" dirty="0" smtClean="0">
                <a:latin typeface="Arial"/>
                <a:cs typeface="Arial"/>
              </a:rPr>
              <a:t> та розвитку ІТ в</a:t>
            </a:r>
            <a:r>
              <a:rPr sz="3500" b="1" spc="-229" dirty="0" smtClean="0">
                <a:latin typeface="Arial"/>
                <a:cs typeface="Arial"/>
              </a:rPr>
              <a:t>  освітньо</a:t>
            </a:r>
            <a:r>
              <a:rPr lang="uk-UA" sz="3500" b="1" spc="-229" dirty="0" smtClean="0">
                <a:latin typeface="Arial"/>
                <a:cs typeface="Arial"/>
              </a:rPr>
              <a:t>му</a:t>
            </a:r>
            <a:r>
              <a:rPr sz="3500" b="1" spc="-229" dirty="0" smtClean="0">
                <a:latin typeface="Arial"/>
                <a:cs typeface="Arial"/>
              </a:rPr>
              <a:t> </a:t>
            </a:r>
            <a:r>
              <a:rPr sz="3500" b="1" spc="-235" dirty="0" err="1" smtClean="0">
                <a:latin typeface="Arial"/>
                <a:cs typeface="Arial"/>
              </a:rPr>
              <a:t>процес</a:t>
            </a:r>
            <a:r>
              <a:rPr lang="uk-UA" sz="3500" b="1" spc="-235" dirty="0" smtClean="0">
                <a:latin typeface="Arial"/>
                <a:cs typeface="Arial"/>
              </a:rPr>
              <a:t>і</a:t>
            </a:r>
            <a:r>
              <a:rPr sz="3500" b="1" spc="-235" dirty="0" smtClean="0">
                <a:latin typeface="Arial"/>
                <a:cs typeface="Arial"/>
              </a:rPr>
              <a:t> </a:t>
            </a:r>
            <a:r>
              <a:rPr lang="uk-UA" sz="3500" b="1" spc="-385" dirty="0">
                <a:latin typeface="Arial"/>
                <a:cs typeface="Arial"/>
              </a:rPr>
              <a:t> </a:t>
            </a:r>
            <a:r>
              <a:rPr lang="uk-UA" sz="3500" b="1" spc="-385" dirty="0" smtClean="0">
                <a:latin typeface="Arial"/>
                <a:cs typeface="Arial"/>
              </a:rPr>
              <a:t> ПДАБА</a:t>
            </a:r>
            <a:endParaRPr sz="3500" dirty="0">
              <a:latin typeface="Arial"/>
              <a:cs typeface="Arial"/>
            </a:endParaRPr>
          </a:p>
        </p:txBody>
      </p:sp>
      <p:pic>
        <p:nvPicPr>
          <p:cNvPr id="3074" name="Picture 2" descr="C:\Users\Галина\Desktop\pgas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1219200"/>
            <a:ext cx="4204251" cy="27479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21308" y="6095"/>
            <a:ext cx="10657332" cy="89458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93253" y="127304"/>
            <a:ext cx="7335520" cy="443070"/>
          </a:xfrm>
          <a:prstGeom prst="rect">
            <a:avLst/>
          </a:prstGeom>
        </p:spPr>
        <p:txBody>
          <a:bodyPr vert="horz" wrap="square" lIns="0" tIns="12065" rIns="0" bIns="0" rtlCol="0">
            <a:spAutoFit/>
          </a:bodyPr>
          <a:lstStyle/>
          <a:p>
            <a:pPr marL="12700">
              <a:lnSpc>
                <a:spcPct val="100000"/>
              </a:lnSpc>
              <a:spcBef>
                <a:spcPts val="95"/>
              </a:spcBef>
            </a:pPr>
            <a:r>
              <a:rPr sz="2800" spc="-210" dirty="0">
                <a:solidFill>
                  <a:srgbClr val="000000"/>
                </a:solidFill>
              </a:rPr>
              <a:t>В </a:t>
            </a:r>
            <a:r>
              <a:rPr sz="2800" spc="-65" dirty="0" smtClean="0">
                <a:solidFill>
                  <a:srgbClr val="000000"/>
                </a:solidFill>
              </a:rPr>
              <a:t>Д</a:t>
            </a:r>
            <a:r>
              <a:rPr lang="uk-UA" sz="2800" spc="-65" dirty="0">
                <a:solidFill>
                  <a:srgbClr val="000000"/>
                </a:solidFill>
              </a:rPr>
              <a:t>В</a:t>
            </a:r>
            <a:r>
              <a:rPr sz="2800" spc="-65" dirty="0" smtClean="0">
                <a:solidFill>
                  <a:srgbClr val="000000"/>
                </a:solidFill>
              </a:rPr>
              <a:t>НЗ</a:t>
            </a:r>
            <a:r>
              <a:rPr lang="uk-UA" sz="2800" spc="-65" dirty="0" smtClean="0">
                <a:solidFill>
                  <a:srgbClr val="000000"/>
                </a:solidFill>
              </a:rPr>
              <a:t> ПДАБА</a:t>
            </a:r>
            <a:endParaRPr sz="2800" dirty="0"/>
          </a:p>
        </p:txBody>
      </p:sp>
      <p:grpSp>
        <p:nvGrpSpPr>
          <p:cNvPr id="4" name="object 4"/>
          <p:cNvGrpSpPr/>
          <p:nvPr/>
        </p:nvGrpSpPr>
        <p:grpSpPr>
          <a:xfrm>
            <a:off x="1863851" y="845820"/>
            <a:ext cx="9406255" cy="5893308"/>
            <a:chOff x="1863851" y="845819"/>
            <a:chExt cx="9406255" cy="5893435"/>
          </a:xfrm>
        </p:grpSpPr>
        <p:sp>
          <p:nvSpPr>
            <p:cNvPr id="5" name="object 5"/>
            <p:cNvSpPr/>
            <p:nvPr/>
          </p:nvSpPr>
          <p:spPr>
            <a:xfrm>
              <a:off x="2250947" y="845819"/>
              <a:ext cx="9006840" cy="89153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863851" y="885456"/>
              <a:ext cx="763524" cy="761987"/>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250947" y="1780031"/>
              <a:ext cx="9006840" cy="103632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863851" y="1865375"/>
              <a:ext cx="763524" cy="763524"/>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250947" y="2807208"/>
              <a:ext cx="9006840" cy="89153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863851" y="2846844"/>
              <a:ext cx="763524" cy="761987"/>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2250947" y="3741419"/>
              <a:ext cx="9006840" cy="1036319"/>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1863851" y="3826763"/>
              <a:ext cx="763524" cy="763524"/>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2238755" y="4721352"/>
              <a:ext cx="9031224" cy="1037844"/>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1863851" y="4806696"/>
              <a:ext cx="763524" cy="763524"/>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2250947" y="5701283"/>
              <a:ext cx="9006840" cy="1037844"/>
            </a:xfrm>
            <a:prstGeom prst="rect">
              <a:avLst/>
            </a:prstGeom>
            <a:blipFill>
              <a:blip r:embed="rId13" cstate="print"/>
              <a:stretch>
                <a:fillRect/>
              </a:stretch>
            </a:blipFill>
          </p:spPr>
          <p:txBody>
            <a:bodyPr wrap="square" lIns="0" tIns="0" rIns="0" bIns="0" rtlCol="0"/>
            <a:lstStyle/>
            <a:p>
              <a:endParaRPr/>
            </a:p>
          </p:txBody>
        </p:sp>
      </p:grpSp>
      <p:sp>
        <p:nvSpPr>
          <p:cNvPr id="16" name="object 16"/>
          <p:cNvSpPr txBox="1"/>
          <p:nvPr/>
        </p:nvSpPr>
        <p:spPr>
          <a:xfrm>
            <a:off x="2957182" y="1053211"/>
            <a:ext cx="7957820" cy="5675272"/>
          </a:xfrm>
          <a:prstGeom prst="rect">
            <a:avLst/>
          </a:prstGeom>
        </p:spPr>
        <p:txBody>
          <a:bodyPr vert="horz" wrap="square" lIns="0" tIns="12065" rIns="0" bIns="0" rtlCol="0">
            <a:spAutoFit/>
          </a:bodyPr>
          <a:lstStyle/>
          <a:p>
            <a:pPr algn="ctr">
              <a:lnSpc>
                <a:spcPct val="100000"/>
              </a:lnSpc>
              <a:spcBef>
                <a:spcPts val="95"/>
              </a:spcBef>
            </a:pPr>
            <a:r>
              <a:rPr lang="uk-UA" sz="2400" dirty="0"/>
              <a:t>16 мультимедійних комплексів</a:t>
            </a:r>
            <a:endParaRPr sz="3550" dirty="0">
              <a:latin typeface="Arial"/>
              <a:cs typeface="Arial"/>
            </a:endParaRPr>
          </a:p>
          <a:p>
            <a:pPr>
              <a:lnSpc>
                <a:spcPct val="100000"/>
              </a:lnSpc>
              <a:spcBef>
                <a:spcPts val="30"/>
              </a:spcBef>
            </a:pPr>
            <a:endParaRPr sz="3300" dirty="0">
              <a:latin typeface="Arial"/>
              <a:cs typeface="Arial"/>
            </a:endParaRPr>
          </a:p>
          <a:p>
            <a:pPr algn="ctr">
              <a:lnSpc>
                <a:spcPct val="100000"/>
              </a:lnSpc>
            </a:pPr>
            <a:r>
              <a:rPr lang="uk-UA" sz="2400" b="1" dirty="0">
                <a:solidFill>
                  <a:srgbClr val="404040"/>
                </a:solidFill>
                <a:latin typeface="Times New Roman"/>
                <a:ea typeface="Times New Roman"/>
              </a:rPr>
              <a:t>АСУ «СІГМА</a:t>
            </a:r>
            <a:r>
              <a:rPr lang="uk-UA" sz="2400" b="1" dirty="0" smtClean="0">
                <a:solidFill>
                  <a:srgbClr val="404040"/>
                </a:solidFill>
                <a:latin typeface="Times New Roman"/>
                <a:ea typeface="Times New Roman"/>
              </a:rPr>
              <a:t>»</a:t>
            </a:r>
          </a:p>
          <a:p>
            <a:pPr algn="ctr">
              <a:lnSpc>
                <a:spcPct val="100000"/>
              </a:lnSpc>
            </a:pPr>
            <a:endParaRPr sz="2200" dirty="0">
              <a:latin typeface="Arial"/>
              <a:cs typeface="Arial"/>
            </a:endParaRPr>
          </a:p>
          <a:p>
            <a:pPr>
              <a:lnSpc>
                <a:spcPct val="100000"/>
              </a:lnSpc>
              <a:spcBef>
                <a:spcPts val="5"/>
              </a:spcBef>
            </a:pPr>
            <a:endParaRPr sz="2500" dirty="0">
              <a:latin typeface="Arial"/>
              <a:cs typeface="Arial"/>
            </a:endParaRPr>
          </a:p>
          <a:p>
            <a:pPr marL="81915" marR="73025" algn="ctr">
              <a:lnSpc>
                <a:spcPts val="2420"/>
              </a:lnSpc>
            </a:pPr>
            <a:r>
              <a:rPr lang="uk-UA" sz="2400" dirty="0"/>
              <a:t>Академія активно веде свій сайт </a:t>
            </a:r>
            <a:r>
              <a:rPr lang="en-US" sz="2400" dirty="0" err="1"/>
              <a:t>pgasa</a:t>
            </a:r>
            <a:r>
              <a:rPr lang="uk-UA" sz="2400" dirty="0"/>
              <a:t>.</a:t>
            </a:r>
            <a:r>
              <a:rPr lang="en-US" sz="2400" dirty="0" err="1"/>
              <a:t>dp</a:t>
            </a:r>
            <a:r>
              <a:rPr lang="uk-UA" sz="2400" dirty="0"/>
              <a:t>.</a:t>
            </a:r>
            <a:r>
              <a:rPr lang="en-US" sz="2400" dirty="0" err="1" smtClean="0"/>
              <a:t>ua</a:t>
            </a:r>
            <a:endParaRPr lang="uk-UA" sz="2400" dirty="0" smtClean="0"/>
          </a:p>
          <a:p>
            <a:pPr marL="81915" marR="73025" algn="ctr">
              <a:lnSpc>
                <a:spcPts val="2420"/>
              </a:lnSpc>
            </a:pPr>
            <a:endParaRPr lang="uk-UA" sz="2400" dirty="0">
              <a:latin typeface="Arial"/>
              <a:cs typeface="Arial"/>
            </a:endParaRPr>
          </a:p>
          <a:p>
            <a:pPr marL="81915" marR="73025" algn="ctr">
              <a:lnSpc>
                <a:spcPts val="2420"/>
              </a:lnSpc>
            </a:pPr>
            <a:endParaRPr sz="2500" dirty="0">
              <a:latin typeface="Arial"/>
              <a:cs typeface="Arial"/>
            </a:endParaRPr>
          </a:p>
          <a:p>
            <a:pPr marL="502920" marR="494665" algn="ctr">
              <a:lnSpc>
                <a:spcPts val="2420"/>
              </a:lnSpc>
              <a:spcBef>
                <a:spcPts val="5"/>
              </a:spcBef>
            </a:pPr>
            <a:r>
              <a:rPr sz="2200" spc="-95" dirty="0">
                <a:latin typeface="Arial"/>
                <a:cs typeface="Arial"/>
              </a:rPr>
              <a:t>Цифрові</a:t>
            </a:r>
            <a:r>
              <a:rPr sz="2200" spc="-165" dirty="0">
                <a:latin typeface="Arial"/>
                <a:cs typeface="Arial"/>
              </a:rPr>
              <a:t> </a:t>
            </a:r>
            <a:r>
              <a:rPr sz="2200" spc="-55" dirty="0">
                <a:latin typeface="Arial"/>
                <a:cs typeface="Arial"/>
              </a:rPr>
              <a:t>робочі</a:t>
            </a:r>
            <a:r>
              <a:rPr sz="2200" spc="-170" dirty="0">
                <a:latin typeface="Arial"/>
                <a:cs typeface="Arial"/>
              </a:rPr>
              <a:t> </a:t>
            </a:r>
            <a:r>
              <a:rPr sz="2200" spc="-80" dirty="0">
                <a:latin typeface="Arial"/>
                <a:cs typeface="Arial"/>
              </a:rPr>
              <a:t>місця</a:t>
            </a:r>
            <a:r>
              <a:rPr sz="2200" spc="-145" dirty="0">
                <a:latin typeface="Arial"/>
                <a:cs typeface="Arial"/>
              </a:rPr>
              <a:t> </a:t>
            </a:r>
            <a:r>
              <a:rPr sz="2200" spc="-90" dirty="0">
                <a:latin typeface="Arial"/>
                <a:cs typeface="Arial"/>
              </a:rPr>
              <a:t>забезпечені</a:t>
            </a:r>
            <a:r>
              <a:rPr sz="2200" spc="-165" dirty="0">
                <a:latin typeface="Arial"/>
                <a:cs typeface="Arial"/>
              </a:rPr>
              <a:t> </a:t>
            </a:r>
            <a:r>
              <a:rPr sz="2200" spc="-70" dirty="0">
                <a:latin typeface="Arial"/>
                <a:cs typeface="Arial"/>
              </a:rPr>
              <a:t>доступом</a:t>
            </a:r>
            <a:r>
              <a:rPr sz="2200" spc="-165" dirty="0">
                <a:latin typeface="Arial"/>
                <a:cs typeface="Arial"/>
              </a:rPr>
              <a:t> </a:t>
            </a:r>
            <a:r>
              <a:rPr sz="2200" spc="-60" dirty="0">
                <a:latin typeface="Arial"/>
                <a:cs typeface="Arial"/>
              </a:rPr>
              <a:t>до</a:t>
            </a:r>
            <a:r>
              <a:rPr sz="2200" spc="-150" dirty="0">
                <a:latin typeface="Arial"/>
                <a:cs typeface="Arial"/>
              </a:rPr>
              <a:t> </a:t>
            </a:r>
            <a:r>
              <a:rPr sz="2200" spc="-80" dirty="0">
                <a:latin typeface="Arial"/>
                <a:cs typeface="Arial"/>
              </a:rPr>
              <a:t>Інтернету,  </a:t>
            </a:r>
            <a:r>
              <a:rPr sz="2200" spc="-70" dirty="0">
                <a:latin typeface="Arial"/>
                <a:cs typeface="Arial"/>
              </a:rPr>
              <a:t>широка </a:t>
            </a:r>
            <a:r>
              <a:rPr sz="2200" spc="-105" dirty="0">
                <a:latin typeface="Arial"/>
                <a:cs typeface="Arial"/>
              </a:rPr>
              <a:t>мережа </a:t>
            </a:r>
            <a:r>
              <a:rPr sz="2200" spc="-40" dirty="0">
                <a:latin typeface="Arial"/>
                <a:cs typeface="Arial"/>
              </a:rPr>
              <a:t>покриття </a:t>
            </a:r>
            <a:r>
              <a:rPr sz="2200" spc="-75" dirty="0" err="1">
                <a:latin typeface="Arial"/>
                <a:cs typeface="Arial"/>
              </a:rPr>
              <a:t>вільним</a:t>
            </a:r>
            <a:r>
              <a:rPr sz="2200" spc="-420" dirty="0">
                <a:latin typeface="Arial"/>
                <a:cs typeface="Arial"/>
              </a:rPr>
              <a:t> </a:t>
            </a:r>
            <a:r>
              <a:rPr sz="2200" spc="-25" dirty="0" smtClean="0">
                <a:latin typeface="Trebuchet MS"/>
                <a:cs typeface="Trebuchet MS"/>
              </a:rPr>
              <a:t>Wi-Fi</a:t>
            </a:r>
            <a:endParaRPr lang="uk-UA" sz="2200" spc="-25" dirty="0" smtClean="0">
              <a:latin typeface="Trebuchet MS"/>
              <a:cs typeface="Trebuchet MS"/>
            </a:endParaRPr>
          </a:p>
          <a:p>
            <a:pPr marL="502920" marR="494665" algn="ctr">
              <a:lnSpc>
                <a:spcPts val="2420"/>
              </a:lnSpc>
              <a:spcBef>
                <a:spcPts val="5"/>
              </a:spcBef>
            </a:pPr>
            <a:endParaRPr lang="uk-UA" sz="2200" spc="-25" dirty="0">
              <a:latin typeface="Trebuchet MS"/>
              <a:cs typeface="Trebuchet MS"/>
            </a:endParaRPr>
          </a:p>
          <a:p>
            <a:pPr marL="502920" marR="494665" algn="ctr">
              <a:lnSpc>
                <a:spcPts val="2420"/>
              </a:lnSpc>
              <a:spcBef>
                <a:spcPts val="5"/>
              </a:spcBef>
            </a:pPr>
            <a:r>
              <a:rPr lang="uk-UA" sz="2400" dirty="0" smtClean="0"/>
              <a:t>Дистанційна </a:t>
            </a:r>
            <a:r>
              <a:rPr lang="uk-UA" sz="2400" dirty="0"/>
              <a:t>освіта на 98% переведена в </a:t>
            </a:r>
            <a:r>
              <a:rPr lang="uk-UA" sz="2400" b="1" dirty="0"/>
              <a:t>Microsoft Office </a:t>
            </a:r>
            <a:r>
              <a:rPr lang="uk-UA" sz="2400" b="1" dirty="0" smtClean="0"/>
              <a:t>365</a:t>
            </a:r>
          </a:p>
          <a:p>
            <a:pPr marL="502920" marR="494665" algn="ctr">
              <a:lnSpc>
                <a:spcPts val="2420"/>
              </a:lnSpc>
              <a:spcBef>
                <a:spcPts val="5"/>
              </a:spcBef>
            </a:pPr>
            <a:endParaRPr lang="uk-UA" sz="2400" b="1" dirty="0">
              <a:latin typeface="Trebuchet MS"/>
              <a:cs typeface="Trebuchet MS"/>
            </a:endParaRPr>
          </a:p>
          <a:p>
            <a:pPr marL="502920" marR="494665" algn="ctr">
              <a:lnSpc>
                <a:spcPts val="2420"/>
              </a:lnSpc>
              <a:spcBef>
                <a:spcPts val="5"/>
              </a:spcBef>
            </a:pPr>
            <a:endParaRPr lang="uk-UA" sz="2400" b="1" dirty="0" smtClean="0">
              <a:latin typeface="Trebuchet MS"/>
              <a:cs typeface="Trebuchet MS"/>
            </a:endParaRPr>
          </a:p>
          <a:p>
            <a:r>
              <a:rPr lang="uk-UA" sz="2400" b="1" dirty="0" smtClean="0"/>
              <a:t>Введена </a:t>
            </a:r>
            <a:r>
              <a:rPr lang="uk-UA" sz="2400" b="1" dirty="0"/>
              <a:t>в дію корпоративна електронна пошта (КЕПС).</a:t>
            </a:r>
            <a:endParaRPr lang="ru-RU" sz="2400" dirty="0"/>
          </a:p>
          <a:p>
            <a:r>
              <a:rPr lang="uk-UA" sz="1600" dirty="0" smtClean="0"/>
              <a:t>в системі </a:t>
            </a:r>
            <a:r>
              <a:rPr lang="uk-UA" sz="1600" dirty="0"/>
              <a:t>зареєструвалося понад 97% </a:t>
            </a:r>
            <a:endParaRPr sz="1600" dirty="0">
              <a:latin typeface="Trebuchet MS"/>
              <a:cs typeface="Trebuchet MS"/>
            </a:endParaRPr>
          </a:p>
        </p:txBody>
      </p:sp>
      <p:sp>
        <p:nvSpPr>
          <p:cNvPr id="17" name="object 17"/>
          <p:cNvSpPr/>
          <p:nvPr/>
        </p:nvSpPr>
        <p:spPr>
          <a:xfrm>
            <a:off x="1863851" y="5788152"/>
            <a:ext cx="763524" cy="762000"/>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255574" y="332657"/>
            <a:ext cx="5555495" cy="830997"/>
          </a:xfrm>
          <a:prstGeom prst="rect">
            <a:avLst/>
          </a:prstGeom>
        </p:spPr>
        <p:txBody>
          <a:bodyPr wrap="none">
            <a:spAutoFit/>
          </a:bodyPr>
          <a:lstStyle/>
          <a:p>
            <a:r>
              <a:rPr lang="en-US" sz="4800" b="1" dirty="0" smtClean="0"/>
              <a:t>https://pgasa.dp.ua/</a:t>
            </a:r>
            <a:endParaRPr lang="ru-RU" sz="4800" b="1" dirty="0"/>
          </a:p>
        </p:txBody>
      </p:sp>
      <p:pic>
        <p:nvPicPr>
          <p:cNvPr id="8" name="Picture 2" descr="F:\Downloads\к доповіді про ДІДЖІТАЛІЗАЦІЮ\Slide-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799" y="1844824"/>
            <a:ext cx="9984605"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120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228600"/>
            <a:ext cx="9982200" cy="600164"/>
          </a:xfrm>
        </p:spPr>
        <p:txBody>
          <a:bodyPr/>
          <a:lstStyle/>
          <a:p>
            <a:r>
              <a:rPr lang="uk-UA" dirty="0" smtClean="0"/>
              <a:t> Нові сторінки </a:t>
            </a:r>
            <a:r>
              <a:rPr lang="uk-UA" dirty="0" err="1" smtClean="0"/>
              <a:t>САЙТу</a:t>
            </a:r>
            <a:endParaRPr lang="ru-RU" dirty="0"/>
          </a:p>
        </p:txBody>
      </p:sp>
      <p:sp>
        <p:nvSpPr>
          <p:cNvPr id="3" name="Объект 2"/>
          <p:cNvSpPr>
            <a:spLocks noGrp="1"/>
          </p:cNvSpPr>
          <p:nvPr>
            <p:ph idx="4294967295"/>
          </p:nvPr>
        </p:nvSpPr>
        <p:spPr>
          <a:xfrm>
            <a:off x="1447800" y="914400"/>
            <a:ext cx="10287000" cy="5410200"/>
          </a:xfrm>
          <a:prstGeom prst="rect">
            <a:avLst/>
          </a:prstGeom>
        </p:spPr>
        <p:txBody>
          <a:bodyPr>
            <a:normAutofit/>
          </a:bodyPr>
          <a:lstStyle/>
          <a:p>
            <a:pPr marL="285750" lvl="0" indent="-285750">
              <a:buFont typeface="Wingdings" panose="05000000000000000000" pitchFamily="2" charset="2"/>
              <a:buChar char="Ø"/>
            </a:pPr>
            <a:r>
              <a:rPr lang="uk-UA" dirty="0"/>
              <a:t>Сторінка «Вільного вибору дисциплін для магістрів та бакалаврів»</a:t>
            </a:r>
            <a:endParaRPr lang="ru-RU" dirty="0"/>
          </a:p>
          <a:p>
            <a:pPr marL="285750" lvl="0" indent="-285750">
              <a:buFont typeface="Wingdings" panose="05000000000000000000" pitchFamily="2" charset="2"/>
              <a:buChar char="Ø"/>
            </a:pPr>
            <a:r>
              <a:rPr lang="uk-UA" dirty="0"/>
              <a:t>Сторінка «Відомості про гуртожитки»</a:t>
            </a:r>
            <a:endParaRPr lang="ru-RU" dirty="0"/>
          </a:p>
          <a:p>
            <a:pPr marL="285750" lvl="0" indent="-285750">
              <a:buFont typeface="Wingdings" panose="05000000000000000000" pitchFamily="2" charset="2"/>
              <a:buChar char="Ø"/>
            </a:pPr>
            <a:r>
              <a:rPr lang="uk-UA" dirty="0"/>
              <a:t>Створення нового шаблону для сторінки «</a:t>
            </a:r>
            <a:r>
              <a:rPr lang="uk-UA" dirty="0" smtClean="0"/>
              <a:t>Програми </a:t>
            </a:r>
            <a:r>
              <a:rPr lang="uk-UA" dirty="0"/>
              <a:t>вступних випробувань»</a:t>
            </a:r>
            <a:endParaRPr lang="ru-RU" dirty="0"/>
          </a:p>
          <a:p>
            <a:pPr marL="285750" lvl="0" indent="-285750">
              <a:buFont typeface="Wingdings" panose="05000000000000000000" pitchFamily="2" charset="2"/>
              <a:buChar char="Ø"/>
            </a:pPr>
            <a:r>
              <a:rPr lang="uk-UA" dirty="0"/>
              <a:t>«Вартість навчання на денній та заочній формах навчання»</a:t>
            </a:r>
            <a:endParaRPr lang="ru-RU" dirty="0"/>
          </a:p>
          <a:p>
            <a:pPr marL="285750" lvl="0" indent="-285750">
              <a:buFont typeface="Wingdings" panose="05000000000000000000" pitchFamily="2" charset="2"/>
              <a:buChar char="Ø"/>
            </a:pPr>
            <a:r>
              <a:rPr lang="uk-UA" dirty="0"/>
              <a:t>«Скринька довіри»</a:t>
            </a:r>
            <a:endParaRPr lang="ru-RU" dirty="0"/>
          </a:p>
          <a:p>
            <a:pPr marL="285750" lvl="0" indent="-285750">
              <a:buFont typeface="Wingdings" panose="05000000000000000000" pitchFamily="2" charset="2"/>
              <a:buChar char="Ø"/>
            </a:pPr>
            <a:r>
              <a:rPr lang="uk-UA" dirty="0" smtClean="0"/>
              <a:t>Створена сторінка </a:t>
            </a:r>
            <a:r>
              <a:rPr lang="uk-UA" dirty="0"/>
              <a:t>для розміщення інформації про Науково-технічний ліцей цифрових технологій та дизайну.</a:t>
            </a:r>
            <a:endParaRPr lang="ru-RU" dirty="0"/>
          </a:p>
          <a:p>
            <a:pPr marL="285750" lvl="0" indent="-285750">
              <a:buFont typeface="Wingdings" panose="05000000000000000000" pitchFamily="2" charset="2"/>
              <a:buChar char="Ø"/>
            </a:pPr>
            <a:r>
              <a:rPr lang="uk-UA" dirty="0" smtClean="0"/>
              <a:t>Створена сторінка </a:t>
            </a:r>
            <a:r>
              <a:rPr lang="uk-UA" dirty="0"/>
              <a:t>«Каталог освітніх програм</a:t>
            </a:r>
            <a:r>
              <a:rPr lang="uk-UA" dirty="0" smtClean="0"/>
              <a:t>»</a:t>
            </a:r>
          </a:p>
          <a:p>
            <a:pPr marL="285750" lvl="0" indent="-285750">
              <a:buFont typeface="Wingdings" panose="05000000000000000000" pitchFamily="2" charset="2"/>
              <a:buChar char="Ø"/>
            </a:pPr>
            <a:r>
              <a:rPr lang="uk-UA" dirty="0"/>
              <a:t>Сторінка «Вільного вибору дисциплін для магістрів та бакалаврів»</a:t>
            </a:r>
            <a:endParaRPr lang="ru-RU" dirty="0"/>
          </a:p>
          <a:p>
            <a:pPr marL="285750" lvl="0" indent="-285750">
              <a:buFont typeface="Wingdings" panose="05000000000000000000" pitchFamily="2" charset="2"/>
              <a:buChar char="Ø"/>
            </a:pPr>
            <a:r>
              <a:rPr lang="uk-UA" dirty="0"/>
              <a:t>Сторінка «Відомості про гуртожитки»</a:t>
            </a:r>
            <a:endParaRPr lang="ru-RU" dirty="0"/>
          </a:p>
          <a:p>
            <a:pPr marL="285750" lvl="0" indent="-285750">
              <a:buFont typeface="Wingdings" panose="05000000000000000000" pitchFamily="2" charset="2"/>
              <a:buChar char="Ø"/>
            </a:pPr>
            <a:r>
              <a:rPr lang="uk-UA" dirty="0"/>
              <a:t>Створення нового шаблону для сторінки «Програми вступних випробувань»</a:t>
            </a:r>
            <a:endParaRPr lang="ru-RU" dirty="0"/>
          </a:p>
          <a:p>
            <a:pPr marL="285750" lvl="0" indent="-285750">
              <a:buFont typeface="Wingdings" panose="05000000000000000000" pitchFamily="2" charset="2"/>
              <a:buChar char="Ø"/>
            </a:pPr>
            <a:r>
              <a:rPr lang="uk-UA" dirty="0"/>
              <a:t>«Вартість навчання на денній та заочній формах навчання»</a:t>
            </a:r>
            <a:endParaRPr lang="ru-RU" dirty="0"/>
          </a:p>
          <a:p>
            <a:pPr marL="285750" lvl="0" indent="-285750">
              <a:buFont typeface="Wingdings" panose="05000000000000000000" pitchFamily="2" charset="2"/>
              <a:buChar char="Ø"/>
            </a:pPr>
            <a:r>
              <a:rPr lang="uk-UA" dirty="0"/>
              <a:t>«Скринька довіри»</a:t>
            </a:r>
            <a:endParaRPr lang="ru-RU" dirty="0"/>
          </a:p>
          <a:p>
            <a:pPr marL="285750" lvl="0" indent="-285750">
              <a:buFont typeface="Wingdings" panose="05000000000000000000" pitchFamily="2" charset="2"/>
              <a:buChar char="Ø"/>
            </a:pPr>
            <a:r>
              <a:rPr lang="uk-UA" dirty="0"/>
              <a:t>Створена сторінка для розміщення інформації про Науково-технічний ліцей цифрових технологій та дизайну.</a:t>
            </a:r>
            <a:endParaRPr lang="ru-RU" dirty="0"/>
          </a:p>
          <a:p>
            <a:pPr marL="285750" lvl="0" indent="-285750">
              <a:buFont typeface="Wingdings" panose="05000000000000000000" pitchFamily="2" charset="2"/>
              <a:buChar char="Ø"/>
            </a:pPr>
            <a:r>
              <a:rPr lang="uk-UA" dirty="0"/>
              <a:t>Створена сторінка «Каталог освітніх програм»</a:t>
            </a:r>
            <a:endParaRPr lang="ru-RU" dirty="0"/>
          </a:p>
          <a:p>
            <a:pPr lvl="0"/>
            <a:endParaRPr lang="ru-RU" dirty="0"/>
          </a:p>
          <a:p>
            <a:endParaRPr lang="ru-RU" dirty="0"/>
          </a:p>
        </p:txBody>
      </p:sp>
    </p:spTree>
    <p:extLst>
      <p:ext uri="{BB962C8B-B14F-4D97-AF65-F5344CB8AC3E}">
        <p14:creationId xmlns:p14="http://schemas.microsoft.com/office/powerpoint/2010/main" val="3874463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Downloads\к доповіді про ДІДЖІТАЛІЗАЦІЮ\Slide-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16832"/>
            <a:ext cx="11505156" cy="429175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255574" y="332657"/>
            <a:ext cx="5555495" cy="830997"/>
          </a:xfrm>
          <a:prstGeom prst="rect">
            <a:avLst/>
          </a:prstGeom>
        </p:spPr>
        <p:txBody>
          <a:bodyPr wrap="none">
            <a:spAutoFit/>
          </a:bodyPr>
          <a:lstStyle/>
          <a:p>
            <a:r>
              <a:rPr lang="en-US" sz="4800" b="1" dirty="0" smtClean="0"/>
              <a:t>https://pgasa.dp.ua/</a:t>
            </a:r>
            <a:endParaRPr lang="ru-RU" sz="4800" b="1" dirty="0"/>
          </a:p>
        </p:txBody>
      </p:sp>
    </p:spTree>
    <p:extLst>
      <p:ext uri="{BB962C8B-B14F-4D97-AF65-F5344CB8AC3E}">
        <p14:creationId xmlns:p14="http://schemas.microsoft.com/office/powerpoint/2010/main" val="2448738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228600"/>
            <a:ext cx="10302493" cy="615553"/>
          </a:xfrm>
        </p:spPr>
        <p:txBody>
          <a:bodyPr/>
          <a:lstStyle/>
          <a:p>
            <a:r>
              <a:rPr lang="uk-UA" altLang="ru-RU" sz="4000" dirty="0" smtClean="0">
                <a:solidFill>
                  <a:srgbClr val="000000"/>
                </a:solidFill>
                <a:latin typeface="Times New Roman" pitchFamily="18" charset="0"/>
                <a:ea typeface="Calibri" pitchFamily="34" charset="0"/>
                <a:cs typeface="Times New Roman" pitchFamily="18" charset="0"/>
              </a:rPr>
              <a:t>Академією </a:t>
            </a:r>
            <a:r>
              <a:rPr lang="uk-UA" altLang="ru-RU" sz="4000" dirty="0">
                <a:solidFill>
                  <a:srgbClr val="000000"/>
                </a:solidFill>
                <a:latin typeface="Times New Roman" pitchFamily="18" charset="0"/>
                <a:ea typeface="Calibri" pitchFamily="34" charset="0"/>
                <a:cs typeface="Times New Roman" pitchFamily="18" charset="0"/>
              </a:rPr>
              <a:t>отримані ліцензії</a:t>
            </a:r>
            <a:endParaRPr lang="uk-UA" dirty="0"/>
          </a:p>
        </p:txBody>
      </p:sp>
      <p:graphicFrame>
        <p:nvGraphicFramePr>
          <p:cNvPr id="4" name="Таблица 3"/>
          <p:cNvGraphicFramePr>
            <a:graphicFrameLocks noGrp="1"/>
          </p:cNvGraphicFramePr>
          <p:nvPr>
            <p:extLst>
              <p:ext uri="{D42A27DB-BD31-4B8C-83A1-F6EECF244321}">
                <p14:modId xmlns:p14="http://schemas.microsoft.com/office/powerpoint/2010/main" val="832725958"/>
              </p:ext>
            </p:extLst>
          </p:nvPr>
        </p:nvGraphicFramePr>
        <p:xfrm>
          <a:off x="1981200" y="2895600"/>
          <a:ext cx="10120313" cy="1472184"/>
        </p:xfrm>
        <a:graphic>
          <a:graphicData uri="http://schemas.openxmlformats.org/drawingml/2006/table">
            <a:tbl>
              <a:tblPr>
                <a:tableStyleId>{5C22544A-7EE6-4342-B048-85BDC9FD1C3A}</a:tableStyleId>
              </a:tblPr>
              <a:tblGrid>
                <a:gridCol w="709296"/>
                <a:gridCol w="5087398"/>
                <a:gridCol w="2543185"/>
                <a:gridCol w="1780434"/>
              </a:tblGrid>
              <a:tr h="192439">
                <a:tc>
                  <a:txBody>
                    <a:bodyPr/>
                    <a:lstStyle/>
                    <a:p>
                      <a:pPr algn="ctr">
                        <a:lnSpc>
                          <a:spcPct val="115000"/>
                        </a:lnSpc>
                        <a:spcAft>
                          <a:spcPts val="0"/>
                        </a:spcAft>
                      </a:pPr>
                      <a:r>
                        <a:rPr lang="uk-UA" sz="1100" dirty="0">
                          <a:effectLst/>
                        </a:rPr>
                        <a:t> </a:t>
                      </a:r>
                      <a:endParaRPr lang="ru-RU" sz="900" dirty="0">
                        <a:effectLst/>
                        <a:latin typeface="Calibri"/>
                        <a:ea typeface="Times New Roman"/>
                        <a:cs typeface="Times New Roman"/>
                      </a:endParaRPr>
                    </a:p>
                  </a:txBody>
                  <a:tcPr marL="51297" marR="53787" marT="0" marB="0"/>
                </a:tc>
                <a:tc>
                  <a:txBody>
                    <a:bodyPr/>
                    <a:lstStyle/>
                    <a:p>
                      <a:pPr algn="ctr">
                        <a:lnSpc>
                          <a:spcPct val="115000"/>
                        </a:lnSpc>
                        <a:spcAft>
                          <a:spcPts val="0"/>
                        </a:spcAft>
                      </a:pPr>
                      <a:r>
                        <a:rPr lang="uk-UA" sz="2800" dirty="0">
                          <a:effectLst/>
                        </a:rPr>
                        <a:t>Найменування продукту</a:t>
                      </a:r>
                      <a:endParaRPr lang="ru-RU" sz="2800" dirty="0">
                        <a:effectLst/>
                        <a:latin typeface="Calibri"/>
                        <a:ea typeface="Times New Roman"/>
                        <a:cs typeface="Times New Roman"/>
                      </a:endParaRPr>
                    </a:p>
                  </a:txBody>
                  <a:tcPr marL="51297" marR="53787" marT="0" marB="0" anchor="ctr"/>
                </a:tc>
                <a:tc>
                  <a:txBody>
                    <a:bodyPr/>
                    <a:lstStyle/>
                    <a:p>
                      <a:pPr algn="ctr">
                        <a:lnSpc>
                          <a:spcPct val="115000"/>
                        </a:lnSpc>
                        <a:spcAft>
                          <a:spcPts val="0"/>
                        </a:spcAft>
                      </a:pPr>
                      <a:r>
                        <a:rPr lang="uk-UA" sz="2800" dirty="0">
                          <a:effectLst/>
                        </a:rPr>
                        <a:t>Кількість, шт.</a:t>
                      </a:r>
                      <a:endParaRPr lang="ru-RU" sz="2800" dirty="0">
                        <a:effectLst/>
                        <a:latin typeface="Calibri"/>
                        <a:ea typeface="Times New Roman"/>
                        <a:cs typeface="Times New Roman"/>
                      </a:endParaRPr>
                    </a:p>
                  </a:txBody>
                  <a:tcPr marL="51297" marR="53787" marT="0" marB="0" anchor="ctr"/>
                </a:tc>
                <a:tc>
                  <a:txBody>
                    <a:bodyPr/>
                    <a:lstStyle/>
                    <a:p>
                      <a:pPr algn="ctr">
                        <a:lnSpc>
                          <a:spcPct val="115000"/>
                        </a:lnSpc>
                        <a:spcAft>
                          <a:spcPts val="0"/>
                        </a:spcAft>
                      </a:pPr>
                      <a:r>
                        <a:rPr lang="uk-UA" sz="2800">
                          <a:effectLst/>
                        </a:rPr>
                        <a:t>Період, рік</a:t>
                      </a:r>
                      <a:endParaRPr lang="ru-RU" sz="2800">
                        <a:effectLst/>
                        <a:latin typeface="Calibri"/>
                        <a:ea typeface="Times New Roman"/>
                        <a:cs typeface="Times New Roman"/>
                      </a:endParaRPr>
                    </a:p>
                  </a:txBody>
                  <a:tcPr marL="51297" marR="53787" marT="0" marB="0" anchor="ctr"/>
                </a:tc>
              </a:tr>
              <a:tr h="192439">
                <a:tc>
                  <a:txBody>
                    <a:bodyPr/>
                    <a:lstStyle/>
                    <a:p>
                      <a:pPr>
                        <a:lnSpc>
                          <a:spcPct val="115000"/>
                        </a:lnSpc>
                        <a:spcAft>
                          <a:spcPts val="0"/>
                        </a:spcAft>
                      </a:pPr>
                      <a:r>
                        <a:rPr lang="uk-UA" sz="1100">
                          <a:effectLst/>
                        </a:rPr>
                        <a:t>1</a:t>
                      </a:r>
                      <a:endParaRPr lang="ru-RU" sz="900">
                        <a:effectLst/>
                        <a:latin typeface="Calibri"/>
                        <a:ea typeface="Times New Roman"/>
                        <a:cs typeface="Times New Roman"/>
                      </a:endParaRPr>
                    </a:p>
                  </a:txBody>
                  <a:tcPr marL="51297" marR="53787" marT="0" marB="0"/>
                </a:tc>
                <a:tc>
                  <a:txBody>
                    <a:bodyPr/>
                    <a:lstStyle/>
                    <a:p>
                      <a:pPr>
                        <a:lnSpc>
                          <a:spcPct val="115000"/>
                        </a:lnSpc>
                        <a:spcAft>
                          <a:spcPts val="0"/>
                        </a:spcAft>
                      </a:pPr>
                      <a:r>
                        <a:rPr lang="uk-UA" sz="2800">
                          <a:effectLst/>
                        </a:rPr>
                        <a:t>Microsoft Office 365</a:t>
                      </a:r>
                      <a:endParaRPr lang="ru-RU" sz="2800">
                        <a:effectLst/>
                        <a:latin typeface="Calibri"/>
                        <a:ea typeface="Times New Roman"/>
                        <a:cs typeface="Times New Roman"/>
                      </a:endParaRPr>
                    </a:p>
                  </a:txBody>
                  <a:tcPr marL="51297" marR="53787" marT="0" marB="0" anchor="ctr"/>
                </a:tc>
                <a:tc>
                  <a:txBody>
                    <a:bodyPr/>
                    <a:lstStyle/>
                    <a:p>
                      <a:pPr algn="ctr">
                        <a:lnSpc>
                          <a:spcPct val="115000"/>
                        </a:lnSpc>
                        <a:spcAft>
                          <a:spcPts val="0"/>
                        </a:spcAft>
                      </a:pPr>
                      <a:r>
                        <a:rPr lang="uk-UA" sz="2800" dirty="0">
                          <a:effectLst/>
                        </a:rPr>
                        <a:t>Без обмежень</a:t>
                      </a:r>
                      <a:endParaRPr lang="ru-RU" sz="2800" dirty="0">
                        <a:effectLst/>
                        <a:latin typeface="Calibri"/>
                        <a:ea typeface="Times New Roman"/>
                        <a:cs typeface="Times New Roman"/>
                      </a:endParaRPr>
                    </a:p>
                  </a:txBody>
                  <a:tcPr marL="51297" marR="53787" marT="0" marB="0" anchor="ctr"/>
                </a:tc>
                <a:tc>
                  <a:txBody>
                    <a:bodyPr/>
                    <a:lstStyle/>
                    <a:p>
                      <a:pPr algn="ctr">
                        <a:lnSpc>
                          <a:spcPct val="115000"/>
                        </a:lnSpc>
                        <a:spcAft>
                          <a:spcPts val="0"/>
                        </a:spcAft>
                      </a:pPr>
                      <a:r>
                        <a:rPr lang="uk-UA" sz="2800" dirty="0">
                          <a:effectLst/>
                        </a:rPr>
                        <a:t>Довічно</a:t>
                      </a:r>
                      <a:endParaRPr lang="ru-RU" sz="2800" dirty="0">
                        <a:effectLst/>
                        <a:latin typeface="Calibri"/>
                        <a:ea typeface="Times New Roman"/>
                        <a:cs typeface="Times New Roman"/>
                      </a:endParaRPr>
                    </a:p>
                  </a:txBody>
                  <a:tcPr marL="51297" marR="53787" marT="0" marB="0" anchor="ctr"/>
                </a:tc>
              </a:tr>
              <a:tr h="192439">
                <a:tc>
                  <a:txBody>
                    <a:bodyPr/>
                    <a:lstStyle/>
                    <a:p>
                      <a:pPr>
                        <a:lnSpc>
                          <a:spcPct val="115000"/>
                        </a:lnSpc>
                        <a:spcAft>
                          <a:spcPts val="0"/>
                        </a:spcAft>
                      </a:pPr>
                      <a:r>
                        <a:rPr lang="ru-RU" sz="1100">
                          <a:effectLst/>
                        </a:rPr>
                        <a:t>2</a:t>
                      </a:r>
                      <a:endParaRPr lang="ru-RU" sz="900">
                        <a:effectLst/>
                        <a:latin typeface="Calibri"/>
                        <a:ea typeface="Times New Roman"/>
                        <a:cs typeface="Times New Roman"/>
                      </a:endParaRPr>
                    </a:p>
                  </a:txBody>
                  <a:tcPr marL="51297" marR="53787" marT="0" marB="0"/>
                </a:tc>
                <a:tc>
                  <a:txBody>
                    <a:bodyPr/>
                    <a:lstStyle/>
                    <a:p>
                      <a:pPr>
                        <a:lnSpc>
                          <a:spcPct val="115000"/>
                        </a:lnSpc>
                        <a:spcAft>
                          <a:spcPts val="0"/>
                        </a:spcAft>
                      </a:pPr>
                      <a:r>
                        <a:rPr lang="en-US" sz="2800" dirty="0">
                          <a:effectLst/>
                        </a:rPr>
                        <a:t>Google G Suite</a:t>
                      </a:r>
                      <a:endParaRPr lang="ru-RU" sz="2800" dirty="0">
                        <a:effectLst/>
                        <a:latin typeface="Calibri"/>
                        <a:ea typeface="Times New Roman"/>
                        <a:cs typeface="Times New Roman"/>
                      </a:endParaRPr>
                    </a:p>
                  </a:txBody>
                  <a:tcPr marL="51297" marR="53787" marT="0" marB="0" anchor="ctr"/>
                </a:tc>
                <a:tc>
                  <a:txBody>
                    <a:bodyPr/>
                    <a:lstStyle/>
                    <a:p>
                      <a:pPr algn="ctr">
                        <a:lnSpc>
                          <a:spcPct val="115000"/>
                        </a:lnSpc>
                        <a:spcAft>
                          <a:spcPts val="0"/>
                        </a:spcAft>
                      </a:pPr>
                      <a:r>
                        <a:rPr lang="uk-UA" sz="2800">
                          <a:effectLst/>
                        </a:rPr>
                        <a:t>10 000</a:t>
                      </a:r>
                      <a:endParaRPr lang="ru-RU" sz="2800">
                        <a:effectLst/>
                        <a:latin typeface="Calibri"/>
                        <a:ea typeface="Times New Roman"/>
                        <a:cs typeface="Times New Roman"/>
                      </a:endParaRPr>
                    </a:p>
                  </a:txBody>
                  <a:tcPr marL="51297" marR="53787" marT="0" marB="0" anchor="ctr"/>
                </a:tc>
                <a:tc>
                  <a:txBody>
                    <a:bodyPr/>
                    <a:lstStyle/>
                    <a:p>
                      <a:pPr algn="ctr">
                        <a:lnSpc>
                          <a:spcPct val="115000"/>
                        </a:lnSpc>
                        <a:spcAft>
                          <a:spcPts val="0"/>
                        </a:spcAft>
                      </a:pPr>
                      <a:r>
                        <a:rPr lang="uk-UA" sz="2800" dirty="0">
                          <a:effectLst/>
                        </a:rPr>
                        <a:t>Довічно</a:t>
                      </a:r>
                      <a:endParaRPr lang="ru-RU" sz="2800" dirty="0">
                        <a:effectLst/>
                        <a:latin typeface="Calibri"/>
                        <a:ea typeface="Times New Roman"/>
                        <a:cs typeface="Times New Roman"/>
                      </a:endParaRPr>
                    </a:p>
                  </a:txBody>
                  <a:tcPr marL="51297" marR="53787" marT="0" marB="0" anchor="ctr"/>
                </a:tc>
              </a:tr>
            </a:tbl>
          </a:graphicData>
        </a:graphic>
      </p:graphicFrame>
      <p:sp>
        <p:nvSpPr>
          <p:cNvPr id="6" name="Текст 5"/>
          <p:cNvSpPr>
            <a:spLocks noGrp="1"/>
          </p:cNvSpPr>
          <p:nvPr>
            <p:ph type="body" idx="1"/>
          </p:nvPr>
        </p:nvSpPr>
        <p:spPr>
          <a:xfrm>
            <a:off x="1447800" y="1371600"/>
            <a:ext cx="10349128" cy="2967423"/>
          </a:xfrm>
        </p:spPr>
        <p:txBody>
          <a:bodyPr/>
          <a:lstStyle/>
          <a:p>
            <a:endParaRPr lang="uk-UA" dirty="0"/>
          </a:p>
        </p:txBody>
      </p:sp>
    </p:spTree>
    <p:extLst>
      <p:ext uri="{BB962C8B-B14F-4D97-AF65-F5344CB8AC3E}">
        <p14:creationId xmlns:p14="http://schemas.microsoft.com/office/powerpoint/2010/main" val="252901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52401"/>
            <a:ext cx="9829800" cy="1800493"/>
          </a:xfrm>
        </p:spPr>
        <p:txBody>
          <a:bodyPr/>
          <a:lstStyle/>
          <a:p>
            <a:r>
              <a:rPr lang="uk-UA" dirty="0" smtClean="0"/>
              <a:t>Використання </a:t>
            </a:r>
            <a:r>
              <a:rPr lang="uk-UA" dirty="0"/>
              <a:t>єдиної освітньої платформи на базі корпоративного хмарного сервісу Microsoft Office 365. </a:t>
            </a:r>
          </a:p>
        </p:txBody>
      </p:sp>
      <p:sp>
        <p:nvSpPr>
          <p:cNvPr id="3" name="Подзаголовок 2"/>
          <p:cNvSpPr>
            <a:spLocks noGrp="1"/>
          </p:cNvSpPr>
          <p:nvPr>
            <p:ph type="subTitle" idx="4"/>
          </p:nvPr>
        </p:nvSpPr>
        <p:spPr>
          <a:xfrm>
            <a:off x="1524000" y="2057400"/>
            <a:ext cx="10363200" cy="4985980"/>
          </a:xfrm>
        </p:spPr>
        <p:txBody>
          <a:bodyPr/>
          <a:lstStyle/>
          <a:p>
            <a:pPr marL="285750" indent="-285750">
              <a:buFont typeface="Wingdings" panose="05000000000000000000" pitchFamily="2" charset="2"/>
              <a:buChar char="Ø"/>
            </a:pPr>
            <a:r>
              <a:rPr lang="uk-UA" dirty="0" smtClean="0"/>
              <a:t>  впорядковано </a:t>
            </a:r>
            <a:r>
              <a:rPr lang="uk-UA" dirty="0"/>
              <a:t>методичне забезпечення навчання із застосуванням дистанційних технологій; </a:t>
            </a:r>
            <a:endParaRPr lang="ru-RU" dirty="0"/>
          </a:p>
          <a:p>
            <a:pPr marL="285750" indent="-285750">
              <a:buFont typeface="Wingdings" panose="05000000000000000000" pitchFamily="2" charset="2"/>
              <a:buChar char="Ø"/>
            </a:pPr>
            <a:r>
              <a:rPr lang="uk-UA" dirty="0" smtClean="0"/>
              <a:t>оновлено </a:t>
            </a:r>
            <a:r>
              <a:rPr lang="uk-UA" dirty="0"/>
              <a:t>та розміщено в Office 365 навчально-методичні комплекси дисциплін; </a:t>
            </a:r>
          </a:p>
          <a:p>
            <a:pPr marL="285750" indent="-285750">
              <a:buFont typeface="Wingdings" panose="05000000000000000000" pitchFamily="2" charset="2"/>
              <a:buChar char="Ø"/>
            </a:pPr>
            <a:r>
              <a:rPr lang="uk-UA" dirty="0" smtClean="0"/>
              <a:t>розроблено </a:t>
            </a:r>
            <a:r>
              <a:rPr lang="uk-UA" dirty="0"/>
              <a:t>та розміщено на сайті Академії сторінки «Працюємо в MS Office 365», низку методичних інструкцій та </a:t>
            </a:r>
            <a:r>
              <a:rPr lang="uk-UA" dirty="0" err="1"/>
              <a:t>відеоуроків</a:t>
            </a:r>
            <a:r>
              <a:rPr lang="uk-UA" dirty="0"/>
              <a:t> із роботи в MS Office 365, для оперативного інформування та обміну досвідом було створено чат Академії «ПДАБА Office 365» у </a:t>
            </a:r>
            <a:r>
              <a:rPr lang="uk-UA" dirty="0" err="1"/>
              <a:t>месенджері</a:t>
            </a:r>
            <a:r>
              <a:rPr lang="uk-UA" dirty="0"/>
              <a:t> </a:t>
            </a:r>
            <a:r>
              <a:rPr lang="uk-UA" dirty="0" err="1"/>
              <a:t>Viber</a:t>
            </a:r>
            <a:r>
              <a:rPr lang="uk-UA" dirty="0"/>
              <a:t>; </a:t>
            </a:r>
            <a:endParaRPr lang="ru-RU" dirty="0"/>
          </a:p>
          <a:p>
            <a:pPr marL="285750" indent="-285750">
              <a:buFont typeface="Wingdings" panose="05000000000000000000" pitchFamily="2" charset="2"/>
              <a:buChar char="Ø"/>
            </a:pPr>
            <a:r>
              <a:rPr lang="uk-UA" dirty="0" smtClean="0"/>
              <a:t> </a:t>
            </a:r>
            <a:r>
              <a:rPr lang="uk-UA" dirty="0"/>
              <a:t>терміново організовано курси підвищення кваліфікації викладачів «Використання додатків хмарного сервісу МS Office 365 у дистанційному навчанні», на яких пройшли навчання та отримали відповідні сертифікати більше 70 співробітників Академії; </a:t>
            </a:r>
            <a:endParaRPr lang="ru-RU" dirty="0"/>
          </a:p>
          <a:p>
            <a:pPr marL="285750" indent="-285750">
              <a:buFont typeface="Wingdings" panose="05000000000000000000" pitchFamily="2" charset="2"/>
              <a:buChar char="Ø"/>
            </a:pPr>
            <a:r>
              <a:rPr lang="uk-UA" dirty="0" smtClean="0"/>
              <a:t>запроваджено </a:t>
            </a:r>
            <a:r>
              <a:rPr lang="uk-UA" dirty="0"/>
              <a:t>заходи з моніторингу та контролю занять із використанням дистанційних технологій, які дозволяють здійснювати аналіз щодо своєчасності проведення занять та активності (присутності) здобувачів освіти; </a:t>
            </a:r>
            <a:endParaRPr lang="ru-RU" dirty="0"/>
          </a:p>
          <a:p>
            <a:pPr marL="285750" indent="-285750">
              <a:buFont typeface="Wingdings" panose="05000000000000000000" pitchFamily="2" charset="2"/>
              <a:buChar char="Ø"/>
            </a:pPr>
            <a:r>
              <a:rPr lang="uk-UA" dirty="0" smtClean="0"/>
              <a:t> </a:t>
            </a:r>
            <a:r>
              <a:rPr lang="uk-UA" dirty="0"/>
              <a:t>проведено усі види занять з використанням дистанційних технологій у синхронному режимі (відповідно до розкладу занять</a:t>
            </a:r>
            <a:r>
              <a:rPr lang="uk-UA" dirty="0" smtClean="0"/>
              <a:t>);</a:t>
            </a:r>
          </a:p>
          <a:p>
            <a:pPr marL="285750" indent="-285750">
              <a:buFont typeface="Wingdings" panose="05000000000000000000" pitchFamily="2" charset="2"/>
              <a:buChar char="Ø"/>
            </a:pPr>
            <a:r>
              <a:rPr lang="uk-UA" dirty="0" smtClean="0"/>
              <a:t>за </a:t>
            </a:r>
            <a:r>
              <a:rPr lang="uk-UA" dirty="0"/>
              <a:t>допомогою MS Office 365 проводяться засідання кафедр, ректорські наради, засідання Вченої ради, кураторські години, форуми, відкриті лекції, Дні відкритих дверей, захист кваліфікаційних робіт тощо.</a:t>
            </a:r>
            <a:endParaRPr lang="ru-RU" dirty="0"/>
          </a:p>
          <a:p>
            <a:pPr marL="285750" indent="-285750">
              <a:buFont typeface="Wingdings" panose="05000000000000000000" pitchFamily="2" charset="2"/>
              <a:buChar char="Ø"/>
            </a:pPr>
            <a:endParaRPr lang="ru-RU" dirty="0"/>
          </a:p>
        </p:txBody>
      </p:sp>
    </p:spTree>
    <p:extLst>
      <p:ext uri="{BB962C8B-B14F-4D97-AF65-F5344CB8AC3E}">
        <p14:creationId xmlns:p14="http://schemas.microsoft.com/office/powerpoint/2010/main" val="4159177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rcRect/>
          <a:stretch>
            <a:fillRect/>
          </a:stretch>
        </p:blipFill>
        <p:spPr bwMode="auto">
          <a:xfrm>
            <a:off x="239349" y="116633"/>
            <a:ext cx="7178040" cy="3024505"/>
          </a:xfrm>
          <a:prstGeom prst="rect">
            <a:avLst/>
          </a:prstGeom>
          <a:noFill/>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1798" y="2996952"/>
            <a:ext cx="7514167" cy="3733800"/>
          </a:xfrm>
          <a:prstGeom prst="rect">
            <a:avLst/>
          </a:prstGeom>
          <a:noFill/>
        </p:spPr>
      </p:pic>
    </p:spTree>
    <p:extLst>
      <p:ext uri="{BB962C8B-B14F-4D97-AF65-F5344CB8AC3E}">
        <p14:creationId xmlns:p14="http://schemas.microsoft.com/office/powerpoint/2010/main" val="2116285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rcRect/>
          <a:stretch>
            <a:fillRect/>
          </a:stretch>
        </p:blipFill>
        <p:spPr bwMode="auto">
          <a:xfrm>
            <a:off x="527381" y="332657"/>
            <a:ext cx="7272867" cy="3013075"/>
          </a:xfrm>
          <a:prstGeom prst="rect">
            <a:avLst/>
          </a:prstGeom>
          <a:noFill/>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3815" y="3347498"/>
            <a:ext cx="7855373" cy="3314065"/>
          </a:xfrm>
          <a:prstGeom prst="rect">
            <a:avLst/>
          </a:prstGeom>
          <a:noFill/>
        </p:spPr>
      </p:pic>
    </p:spTree>
    <p:extLst>
      <p:ext uri="{BB962C8B-B14F-4D97-AF65-F5344CB8AC3E}">
        <p14:creationId xmlns:p14="http://schemas.microsoft.com/office/powerpoint/2010/main" val="2946867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8844" y="121920"/>
            <a:ext cx="10564368" cy="78638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658975" y="229514"/>
            <a:ext cx="2267585" cy="391160"/>
          </a:xfrm>
          <a:prstGeom prst="rect">
            <a:avLst/>
          </a:prstGeom>
        </p:spPr>
        <p:txBody>
          <a:bodyPr vert="horz" wrap="square" lIns="0" tIns="12700" rIns="0" bIns="0" rtlCol="0">
            <a:spAutoFit/>
          </a:bodyPr>
          <a:lstStyle/>
          <a:p>
            <a:pPr marL="12700">
              <a:lnSpc>
                <a:spcPct val="100000"/>
              </a:lnSpc>
              <a:spcBef>
                <a:spcPts val="100"/>
              </a:spcBef>
            </a:pPr>
            <a:r>
              <a:rPr sz="2400" b="1" spc="-170" dirty="0">
                <a:solidFill>
                  <a:srgbClr val="000000"/>
                </a:solidFill>
                <a:latin typeface="Arial"/>
                <a:cs typeface="Arial"/>
              </a:rPr>
              <a:t>Замість</a:t>
            </a:r>
            <a:r>
              <a:rPr sz="2400" b="1" spc="-235" dirty="0">
                <a:solidFill>
                  <a:srgbClr val="000000"/>
                </a:solidFill>
                <a:latin typeface="Arial"/>
                <a:cs typeface="Arial"/>
              </a:rPr>
              <a:t> </a:t>
            </a:r>
            <a:r>
              <a:rPr sz="2400" b="1" spc="-210" dirty="0">
                <a:solidFill>
                  <a:srgbClr val="000000"/>
                </a:solidFill>
                <a:latin typeface="Arial"/>
                <a:cs typeface="Arial"/>
              </a:rPr>
              <a:t>вступу…</a:t>
            </a:r>
            <a:endParaRPr sz="2400" dirty="0">
              <a:latin typeface="Arial"/>
              <a:cs typeface="Arial"/>
            </a:endParaRPr>
          </a:p>
        </p:txBody>
      </p:sp>
      <p:grpSp>
        <p:nvGrpSpPr>
          <p:cNvPr id="4" name="object 4"/>
          <p:cNvGrpSpPr/>
          <p:nvPr/>
        </p:nvGrpSpPr>
        <p:grpSpPr>
          <a:xfrm>
            <a:off x="1248809" y="887284"/>
            <a:ext cx="8198409" cy="5794600"/>
            <a:chOff x="1338072" y="899160"/>
            <a:chExt cx="8125968" cy="5696711"/>
          </a:xfrm>
        </p:grpSpPr>
        <p:sp>
          <p:nvSpPr>
            <p:cNvPr id="5" name="object 5"/>
            <p:cNvSpPr/>
            <p:nvPr/>
          </p:nvSpPr>
          <p:spPr>
            <a:xfrm>
              <a:off x="1338072" y="899160"/>
              <a:ext cx="8125968" cy="166420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338072" y="2606039"/>
              <a:ext cx="8121396" cy="1743456"/>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1342644" y="4398263"/>
              <a:ext cx="8116824" cy="2197608"/>
            </a:xfrm>
            <a:prstGeom prst="rect">
              <a:avLst/>
            </a:prstGeom>
            <a:blipFill>
              <a:blip r:embed="rId5" cstate="print"/>
              <a:stretch>
                <a:fillRect/>
              </a:stretch>
            </a:blipFill>
          </p:spPr>
          <p:txBody>
            <a:bodyPr wrap="square" lIns="0" tIns="0" rIns="0" bIns="0" rtlCol="0"/>
            <a:lstStyle/>
            <a:p>
              <a:endParaRPr dirty="0"/>
            </a:p>
          </p:txBody>
        </p:sp>
      </p:grpSp>
      <p:sp>
        <p:nvSpPr>
          <p:cNvPr id="15" name="object 15"/>
          <p:cNvSpPr txBox="1"/>
          <p:nvPr/>
        </p:nvSpPr>
        <p:spPr>
          <a:xfrm>
            <a:off x="1548155" y="1033310"/>
            <a:ext cx="7706995" cy="321627"/>
          </a:xfrm>
          <a:prstGeom prst="rect">
            <a:avLst/>
          </a:prstGeom>
        </p:spPr>
        <p:txBody>
          <a:bodyPr vert="horz" wrap="square" lIns="0" tIns="38100" rIns="0" bIns="0" rtlCol="0">
            <a:spAutoFit/>
          </a:bodyPr>
          <a:lstStyle/>
          <a:p>
            <a:pPr marL="12700" marR="5080" algn="just">
              <a:lnSpc>
                <a:spcPct val="91800"/>
              </a:lnSpc>
              <a:spcBef>
                <a:spcPts val="300"/>
              </a:spcBef>
            </a:pPr>
            <a:endParaRPr sz="2000" dirty="0">
              <a:latin typeface="Arial"/>
              <a:cs typeface="Arial"/>
            </a:endParaRPr>
          </a:p>
        </p:txBody>
      </p:sp>
      <p:sp>
        <p:nvSpPr>
          <p:cNvPr id="20" name="object 20"/>
          <p:cNvSpPr txBox="1"/>
          <p:nvPr/>
        </p:nvSpPr>
        <p:spPr>
          <a:xfrm>
            <a:off x="1572578" y="6018251"/>
            <a:ext cx="7652384" cy="325730"/>
          </a:xfrm>
          <a:prstGeom prst="rect">
            <a:avLst/>
          </a:prstGeom>
        </p:spPr>
        <p:txBody>
          <a:bodyPr vert="horz" wrap="square" lIns="0" tIns="43180" rIns="0" bIns="0" rtlCol="0">
            <a:spAutoFit/>
          </a:bodyPr>
          <a:lstStyle/>
          <a:p>
            <a:pPr marL="12700" marR="5080">
              <a:lnSpc>
                <a:spcPts val="2200"/>
              </a:lnSpc>
              <a:spcBef>
                <a:spcPts val="340"/>
              </a:spcBef>
              <a:tabLst>
                <a:tab pos="1738630" algn="l"/>
                <a:tab pos="2772410" algn="l"/>
                <a:tab pos="3831590" algn="l"/>
                <a:tab pos="4792980" algn="l"/>
                <a:tab pos="5850890" algn="l"/>
                <a:tab pos="6687820" algn="l"/>
              </a:tabLst>
            </a:pPr>
            <a:endParaRPr sz="2000" dirty="0">
              <a:latin typeface="Arial"/>
              <a:cs typeface="Arial"/>
            </a:endParaRPr>
          </a:p>
        </p:txBody>
      </p:sp>
      <p:sp>
        <p:nvSpPr>
          <p:cNvPr id="21" name="object 21"/>
          <p:cNvSpPr/>
          <p:nvPr/>
        </p:nvSpPr>
        <p:spPr>
          <a:xfrm>
            <a:off x="9400031" y="1700783"/>
            <a:ext cx="2770631" cy="3915155"/>
          </a:xfrm>
          <a:prstGeom prst="rect">
            <a:avLst/>
          </a:prstGeom>
          <a:blipFill>
            <a:blip r:embed="rId6" cstate="print"/>
            <a:stretch>
              <a:fillRect/>
            </a:stretch>
          </a:blipFill>
        </p:spPr>
        <p:txBody>
          <a:bodyPr wrap="square" lIns="0" tIns="0" rIns="0" bIns="0" rtlCol="0"/>
          <a:lstStyle/>
          <a:p>
            <a:endParaRPr/>
          </a:p>
        </p:txBody>
      </p:sp>
      <p:sp>
        <p:nvSpPr>
          <p:cNvPr id="23" name="TextBox 22">
            <a:extLst>
              <a:ext uri="{FF2B5EF4-FFF2-40B4-BE49-F238E27FC236}">
                <a16:creationId xmlns="" xmlns:a16="http://schemas.microsoft.com/office/drawing/2014/main" id="{BE1EC0FF-71D6-ABE0-F1C2-D615B51D873B}"/>
              </a:ext>
            </a:extLst>
          </p:cNvPr>
          <p:cNvSpPr txBox="1"/>
          <p:nvPr/>
        </p:nvSpPr>
        <p:spPr>
          <a:xfrm>
            <a:off x="1548155" y="2889849"/>
            <a:ext cx="7599719" cy="941796"/>
          </a:xfrm>
          <a:prstGeom prst="rect">
            <a:avLst/>
          </a:prstGeom>
          <a:noFill/>
        </p:spPr>
        <p:txBody>
          <a:bodyPr wrap="square">
            <a:spAutoFit/>
          </a:bodyPr>
          <a:lstStyle/>
          <a:p>
            <a:pPr marL="16510" marR="8255" algn="just">
              <a:lnSpc>
                <a:spcPct val="91700"/>
              </a:lnSpc>
            </a:pPr>
            <a:r>
              <a:rPr lang="ru-RU" sz="2000" spc="-100" dirty="0" smtClean="0">
                <a:latin typeface="Arial"/>
                <a:cs typeface="Arial"/>
              </a:rPr>
              <a:t> </a:t>
            </a:r>
            <a:r>
              <a:rPr lang="ru-RU" sz="2000" spc="-60" dirty="0" err="1">
                <a:latin typeface="Arial"/>
                <a:cs typeface="Arial"/>
              </a:rPr>
              <a:t>С</a:t>
            </a:r>
            <a:r>
              <a:rPr lang="ru-RU" sz="2000" spc="-60" dirty="0" err="1" smtClean="0">
                <a:latin typeface="Arial"/>
                <a:cs typeface="Arial"/>
              </a:rPr>
              <a:t>віт</a:t>
            </a:r>
            <a:r>
              <a:rPr lang="ru-RU" sz="2000" spc="-60" dirty="0" smtClean="0">
                <a:latin typeface="Arial"/>
                <a:cs typeface="Arial"/>
              </a:rPr>
              <a:t> </a:t>
            </a:r>
            <a:r>
              <a:rPr lang="ru-RU" sz="2000" spc="-70" dirty="0" err="1" smtClean="0">
                <a:latin typeface="Arial"/>
                <a:cs typeface="Arial"/>
              </a:rPr>
              <a:t>стоїть</a:t>
            </a:r>
            <a:r>
              <a:rPr lang="ru-RU" sz="2000" spc="-70" dirty="0" smtClean="0">
                <a:latin typeface="Arial"/>
                <a:cs typeface="Arial"/>
              </a:rPr>
              <a:t> </a:t>
            </a:r>
            <a:r>
              <a:rPr lang="ru-RU" sz="2000" spc="-85" dirty="0" smtClean="0">
                <a:latin typeface="Arial"/>
                <a:cs typeface="Arial"/>
              </a:rPr>
              <a:t>на </a:t>
            </a:r>
            <a:r>
              <a:rPr lang="ru-RU" sz="2000" spc="-45" dirty="0" err="1" smtClean="0">
                <a:latin typeface="Arial"/>
                <a:cs typeface="Arial"/>
              </a:rPr>
              <a:t>порозі</a:t>
            </a:r>
            <a:r>
              <a:rPr lang="ru-RU" sz="2000" spc="-45" dirty="0" smtClean="0">
                <a:latin typeface="Arial"/>
                <a:cs typeface="Arial"/>
              </a:rPr>
              <a:t>  </a:t>
            </a:r>
            <a:r>
              <a:rPr lang="ru-RU" sz="2000" b="1" spc="-125" dirty="0" err="1" smtClean="0">
                <a:latin typeface="Arial"/>
                <a:cs typeface="Arial"/>
              </a:rPr>
              <a:t>четвертої</a:t>
            </a:r>
            <a:r>
              <a:rPr lang="ru-RU" sz="2000" b="1" spc="-125" dirty="0" smtClean="0">
                <a:latin typeface="Arial"/>
                <a:cs typeface="Arial"/>
              </a:rPr>
              <a:t> </a:t>
            </a:r>
            <a:r>
              <a:rPr lang="ru-RU" sz="2000" b="1" spc="-150" dirty="0" err="1" smtClean="0">
                <a:latin typeface="Arial"/>
                <a:cs typeface="Arial"/>
              </a:rPr>
              <a:t>промислової</a:t>
            </a:r>
            <a:r>
              <a:rPr lang="ru-RU" sz="2000" b="1" spc="-150" dirty="0" smtClean="0">
                <a:latin typeface="Arial"/>
                <a:cs typeface="Arial"/>
              </a:rPr>
              <a:t> </a:t>
            </a:r>
            <a:r>
              <a:rPr lang="ru-RU" sz="2000" b="1" spc="-140" dirty="0" err="1" smtClean="0">
                <a:latin typeface="Arial"/>
                <a:cs typeface="Arial"/>
              </a:rPr>
              <a:t>революції</a:t>
            </a:r>
            <a:r>
              <a:rPr lang="ru-RU" sz="2000" b="1" spc="-140" dirty="0" smtClean="0">
                <a:latin typeface="Arial"/>
                <a:cs typeface="Arial"/>
              </a:rPr>
              <a:t> </a:t>
            </a:r>
            <a:r>
              <a:rPr lang="ru-RU" sz="2000" spc="15" dirty="0" smtClean="0">
                <a:latin typeface="Arial"/>
                <a:cs typeface="Arial"/>
              </a:rPr>
              <a:t>(</a:t>
            </a:r>
            <a:r>
              <a:rPr lang="ru-RU" sz="2000" b="1" spc="15" dirty="0" smtClean="0">
                <a:latin typeface="Arial"/>
                <a:cs typeface="Arial"/>
              </a:rPr>
              <a:t>«4</a:t>
            </a:r>
            <a:r>
              <a:rPr lang="fr-FR" sz="2000" b="1" spc="15" dirty="0" smtClean="0">
                <a:latin typeface="Arial"/>
                <a:cs typeface="Arial"/>
              </a:rPr>
              <a:t>th </a:t>
            </a:r>
            <a:r>
              <a:rPr lang="fr-FR" sz="2000" b="1" spc="-30" dirty="0" smtClean="0">
                <a:latin typeface="Arial"/>
                <a:cs typeface="Arial"/>
              </a:rPr>
              <a:t>industrial </a:t>
            </a:r>
            <a:r>
              <a:rPr lang="fr-FR" sz="2000" b="1" spc="-10" dirty="0" smtClean="0">
                <a:latin typeface="Arial"/>
                <a:cs typeface="Arial"/>
              </a:rPr>
              <a:t>revolution»</a:t>
            </a:r>
            <a:r>
              <a:rPr lang="fr-FR" sz="2000" spc="-10" dirty="0" smtClean="0">
                <a:latin typeface="Arial"/>
                <a:cs typeface="Arial"/>
              </a:rPr>
              <a:t>)</a:t>
            </a:r>
            <a:r>
              <a:rPr lang="fr-FR" sz="2000" b="1" spc="-10" dirty="0" smtClean="0">
                <a:latin typeface="Arial"/>
                <a:cs typeface="Arial"/>
              </a:rPr>
              <a:t>,  </a:t>
            </a:r>
            <a:r>
              <a:rPr lang="ru-RU" sz="2000" spc="-70" dirty="0" err="1" smtClean="0">
                <a:latin typeface="Arial"/>
                <a:cs typeface="Arial"/>
              </a:rPr>
              <a:t>особливості</a:t>
            </a:r>
            <a:r>
              <a:rPr lang="ru-RU" sz="2000" spc="-70" dirty="0" smtClean="0">
                <a:latin typeface="Arial"/>
                <a:cs typeface="Arial"/>
              </a:rPr>
              <a:t> </a:t>
            </a:r>
            <a:r>
              <a:rPr lang="ru-RU" sz="2000" spc="-50" dirty="0" err="1">
                <a:latin typeface="Arial"/>
                <a:cs typeface="Arial"/>
              </a:rPr>
              <a:t>якої</a:t>
            </a:r>
            <a:r>
              <a:rPr lang="ru-RU" sz="2000" spc="-50" dirty="0">
                <a:latin typeface="Arial"/>
                <a:cs typeface="Arial"/>
              </a:rPr>
              <a:t> </a:t>
            </a:r>
            <a:r>
              <a:rPr lang="ru-RU" sz="2000" spc="-60" dirty="0" err="1">
                <a:latin typeface="Arial"/>
                <a:cs typeface="Arial"/>
              </a:rPr>
              <a:t>полягають</a:t>
            </a:r>
            <a:r>
              <a:rPr lang="ru-RU" sz="2000" spc="-60" dirty="0">
                <a:latin typeface="Arial"/>
                <a:cs typeface="Arial"/>
              </a:rPr>
              <a:t> </a:t>
            </a:r>
            <a:r>
              <a:rPr lang="ru-RU" sz="2000" spc="-80" dirty="0">
                <a:latin typeface="Arial"/>
                <a:cs typeface="Arial"/>
              </a:rPr>
              <a:t>в </a:t>
            </a:r>
            <a:r>
              <a:rPr lang="ru-RU" sz="2000" spc="-90" dirty="0" err="1">
                <a:latin typeface="Arial"/>
                <a:cs typeface="Arial"/>
              </a:rPr>
              <a:t>масовому</a:t>
            </a:r>
            <a:r>
              <a:rPr lang="ru-RU" sz="2000" spc="-90" dirty="0">
                <a:latin typeface="Arial"/>
                <a:cs typeface="Arial"/>
              </a:rPr>
              <a:t> </a:t>
            </a:r>
            <a:r>
              <a:rPr lang="ru-RU" sz="2000" spc="-55" dirty="0" err="1">
                <a:latin typeface="Arial"/>
                <a:cs typeface="Arial"/>
              </a:rPr>
              <a:t>впровадженні</a:t>
            </a:r>
            <a:r>
              <a:rPr lang="ru-RU" sz="2000" spc="-55" dirty="0">
                <a:latin typeface="Arial"/>
                <a:cs typeface="Arial"/>
              </a:rPr>
              <a:t> </a:t>
            </a:r>
            <a:r>
              <a:rPr lang="ru-RU" sz="2000" spc="-55" dirty="0" err="1" smtClean="0">
                <a:latin typeface="Arial"/>
                <a:cs typeface="Arial"/>
              </a:rPr>
              <a:t>цифрових</a:t>
            </a:r>
            <a:r>
              <a:rPr lang="ru-RU" sz="2000" spc="-55" dirty="0" smtClean="0">
                <a:latin typeface="Arial"/>
                <a:cs typeface="Arial"/>
              </a:rPr>
              <a:t> </a:t>
            </a:r>
            <a:r>
              <a:rPr lang="ru-RU" sz="2000" spc="-95" dirty="0" err="1" smtClean="0">
                <a:latin typeface="Arial"/>
                <a:cs typeface="Arial"/>
              </a:rPr>
              <a:t>технологій</a:t>
            </a:r>
            <a:r>
              <a:rPr lang="ru-RU" sz="2000" spc="-95" dirty="0" smtClean="0">
                <a:latin typeface="Arial"/>
                <a:cs typeface="Arial"/>
              </a:rPr>
              <a:t> </a:t>
            </a:r>
            <a:r>
              <a:rPr lang="ru-RU" sz="2000" spc="-40" dirty="0" smtClean="0">
                <a:latin typeface="Arial"/>
                <a:cs typeface="Arial"/>
              </a:rPr>
              <a:t>у </a:t>
            </a:r>
            <a:r>
              <a:rPr lang="ru-RU" sz="2000" spc="-55" dirty="0" err="1">
                <a:latin typeface="Arial"/>
                <a:cs typeface="Arial"/>
              </a:rPr>
              <a:t>виробництво</a:t>
            </a:r>
            <a:r>
              <a:rPr lang="ru-RU" sz="2000" spc="-55" dirty="0">
                <a:latin typeface="Arial"/>
                <a:cs typeface="Arial"/>
              </a:rPr>
              <a:t> </a:t>
            </a:r>
            <a:r>
              <a:rPr lang="ru-RU" sz="2000" spc="-445" dirty="0">
                <a:latin typeface="Arial"/>
                <a:cs typeface="Arial"/>
              </a:rPr>
              <a:t> </a:t>
            </a:r>
            <a:r>
              <a:rPr lang="ru-RU" sz="2000" spc="-110" dirty="0">
                <a:latin typeface="Arial"/>
                <a:cs typeface="Arial"/>
              </a:rPr>
              <a:t>(</a:t>
            </a:r>
            <a:r>
              <a:rPr lang="ru-RU" sz="2000" b="1" spc="-110" dirty="0" err="1">
                <a:latin typeface="Arial"/>
                <a:cs typeface="Arial"/>
              </a:rPr>
              <a:t>Індустрія</a:t>
            </a:r>
            <a:r>
              <a:rPr lang="ru-RU" sz="2000" b="1" spc="-110" dirty="0">
                <a:latin typeface="Arial"/>
                <a:cs typeface="Arial"/>
              </a:rPr>
              <a:t> </a:t>
            </a:r>
            <a:r>
              <a:rPr lang="ru-RU" sz="2000" b="1" spc="-30" dirty="0">
                <a:latin typeface="Arial"/>
                <a:cs typeface="Arial"/>
              </a:rPr>
              <a:t>4.0).</a:t>
            </a:r>
            <a:endParaRPr lang="ru-RU" sz="2000" dirty="0">
              <a:latin typeface="Arial"/>
              <a:cs typeface="Arial"/>
            </a:endParaRPr>
          </a:p>
        </p:txBody>
      </p:sp>
      <p:sp>
        <p:nvSpPr>
          <p:cNvPr id="25" name="TextBox 24">
            <a:extLst>
              <a:ext uri="{FF2B5EF4-FFF2-40B4-BE49-F238E27FC236}">
                <a16:creationId xmlns="" xmlns:a16="http://schemas.microsoft.com/office/drawing/2014/main" id="{8F25823B-C172-FA37-5C4C-2154A4CBFBCE}"/>
              </a:ext>
            </a:extLst>
          </p:cNvPr>
          <p:cNvSpPr txBox="1"/>
          <p:nvPr/>
        </p:nvSpPr>
        <p:spPr>
          <a:xfrm>
            <a:off x="1647499" y="4564266"/>
            <a:ext cx="7680092" cy="1862048"/>
          </a:xfrm>
          <a:prstGeom prst="rect">
            <a:avLst/>
          </a:prstGeom>
          <a:noFill/>
        </p:spPr>
        <p:txBody>
          <a:bodyPr wrap="square">
            <a:spAutoFit/>
          </a:bodyPr>
          <a:lstStyle/>
          <a:p>
            <a:pPr marR="5080" algn="just">
              <a:lnSpc>
                <a:spcPts val="2300"/>
              </a:lnSpc>
              <a:spcBef>
                <a:spcPts val="100"/>
              </a:spcBef>
              <a:tabLst>
                <a:tab pos="1685289" algn="l"/>
                <a:tab pos="3445510" algn="l"/>
                <a:tab pos="4690745" algn="l"/>
                <a:tab pos="5467985" algn="l"/>
                <a:tab pos="6464300" algn="l"/>
                <a:tab pos="7238365" algn="l"/>
              </a:tabLst>
            </a:pPr>
            <a:r>
              <a:rPr lang="uk-UA" sz="2000" spc="-75" dirty="0" smtClean="0">
                <a:latin typeface="Arial"/>
                <a:cs typeface="Arial"/>
              </a:rPr>
              <a:t>Як </a:t>
            </a:r>
            <a:r>
              <a:rPr lang="uk-UA" sz="2000" spc="-65" dirty="0" smtClean="0">
                <a:latin typeface="Arial"/>
                <a:cs typeface="Arial"/>
              </a:rPr>
              <a:t>описує </a:t>
            </a:r>
            <a:r>
              <a:rPr lang="uk-UA" sz="2000" spc="-70" dirty="0" smtClean="0">
                <a:latin typeface="Arial"/>
                <a:cs typeface="Arial"/>
              </a:rPr>
              <a:t>промислову </a:t>
            </a:r>
            <a:r>
              <a:rPr lang="uk-UA" sz="2000" spc="-65" dirty="0" smtClean="0">
                <a:latin typeface="Arial"/>
                <a:cs typeface="Arial"/>
              </a:rPr>
              <a:t>революцію </a:t>
            </a:r>
            <a:r>
              <a:rPr lang="uk-UA" sz="2000" spc="-80" dirty="0" smtClean="0">
                <a:latin typeface="Arial"/>
                <a:cs typeface="Arial"/>
              </a:rPr>
              <a:t>Клаус Шваб </a:t>
            </a:r>
            <a:r>
              <a:rPr lang="uk-UA" sz="2000" spc="-60" dirty="0" smtClean="0">
                <a:latin typeface="Arial"/>
                <a:cs typeface="Arial"/>
              </a:rPr>
              <a:t>(засновник </a:t>
            </a:r>
            <a:r>
              <a:rPr lang="uk-UA" sz="2000" spc="20" dirty="0" smtClean="0">
                <a:latin typeface="Arial"/>
                <a:cs typeface="Arial"/>
              </a:rPr>
              <a:t>і </a:t>
            </a:r>
            <a:r>
              <a:rPr lang="uk-UA" sz="2000" spc="-65" dirty="0" smtClean="0">
                <a:latin typeface="Arial"/>
                <a:cs typeface="Arial"/>
              </a:rPr>
              <a:t>голова</a:t>
            </a:r>
            <a:r>
              <a:rPr lang="uk-UA" sz="2000" dirty="0" smtClean="0">
                <a:latin typeface="Arial"/>
                <a:cs typeface="Arial"/>
              </a:rPr>
              <a:t> </a:t>
            </a:r>
            <a:r>
              <a:rPr lang="uk-UA" sz="2000" spc="-155" dirty="0" smtClean="0">
                <a:latin typeface="Arial"/>
                <a:cs typeface="Arial"/>
              </a:rPr>
              <a:t>В</a:t>
            </a:r>
            <a:r>
              <a:rPr lang="uk-UA" sz="2000" spc="-114" dirty="0" smtClean="0">
                <a:latin typeface="Arial"/>
                <a:cs typeface="Arial"/>
              </a:rPr>
              <a:t>сесв</a:t>
            </a:r>
            <a:r>
              <a:rPr lang="uk-UA" sz="2000" spc="20" dirty="0" smtClean="0">
                <a:latin typeface="Arial"/>
                <a:cs typeface="Arial"/>
              </a:rPr>
              <a:t>і</a:t>
            </a:r>
            <a:r>
              <a:rPr lang="uk-UA" sz="2000" spc="-45" dirty="0" smtClean="0">
                <a:latin typeface="Arial"/>
                <a:cs typeface="Arial"/>
              </a:rPr>
              <a:t>т</a:t>
            </a:r>
            <a:r>
              <a:rPr lang="uk-UA" sz="2000" spc="-40" dirty="0" smtClean="0">
                <a:latin typeface="Arial"/>
                <a:cs typeface="Arial"/>
              </a:rPr>
              <a:t>н</a:t>
            </a:r>
            <a:r>
              <a:rPr lang="uk-UA" sz="2000" spc="-65" dirty="0" smtClean="0">
                <a:latin typeface="Arial"/>
                <a:cs typeface="Arial"/>
              </a:rPr>
              <a:t>ьо</a:t>
            </a:r>
            <a:r>
              <a:rPr lang="uk-UA" sz="2000" spc="95" dirty="0" smtClean="0">
                <a:latin typeface="Arial"/>
                <a:cs typeface="Arial"/>
              </a:rPr>
              <a:t>г</a:t>
            </a:r>
            <a:r>
              <a:rPr lang="uk-UA" sz="2000" spc="-45" dirty="0" smtClean="0">
                <a:latin typeface="Arial"/>
                <a:cs typeface="Arial"/>
              </a:rPr>
              <a:t>о</a:t>
            </a:r>
            <a:r>
              <a:rPr lang="uk-UA" sz="2000" dirty="0" smtClean="0">
                <a:latin typeface="Arial"/>
                <a:cs typeface="Arial"/>
              </a:rPr>
              <a:t>	</a:t>
            </a:r>
            <a:r>
              <a:rPr lang="uk-UA" sz="2000" spc="-125" dirty="0" smtClean="0">
                <a:latin typeface="Arial"/>
                <a:cs typeface="Arial"/>
              </a:rPr>
              <a:t>е</a:t>
            </a:r>
            <a:r>
              <a:rPr lang="uk-UA" sz="2000" spc="30" dirty="0" smtClean="0">
                <a:latin typeface="Arial"/>
                <a:cs typeface="Arial"/>
              </a:rPr>
              <a:t>к</a:t>
            </a:r>
            <a:r>
              <a:rPr lang="uk-UA" sz="2000" spc="-50" dirty="0" smtClean="0">
                <a:latin typeface="Arial"/>
                <a:cs typeface="Arial"/>
              </a:rPr>
              <a:t>о</a:t>
            </a:r>
            <a:r>
              <a:rPr lang="uk-UA" sz="2000" spc="-45" dirty="0" smtClean="0">
                <a:latin typeface="Arial"/>
                <a:cs typeface="Arial"/>
              </a:rPr>
              <a:t>н</a:t>
            </a:r>
            <a:r>
              <a:rPr lang="uk-UA" sz="2000" spc="-60" dirty="0" smtClean="0">
                <a:latin typeface="Arial"/>
                <a:cs typeface="Arial"/>
              </a:rPr>
              <a:t>ом</a:t>
            </a:r>
            <a:r>
              <a:rPr lang="uk-UA" sz="2000" spc="-20" dirty="0" smtClean="0">
                <a:latin typeface="Arial"/>
                <a:cs typeface="Arial"/>
              </a:rPr>
              <a:t>і</a:t>
            </a:r>
            <a:r>
              <a:rPr lang="uk-UA" sz="2000" spc="-75" dirty="0" smtClean="0">
                <a:latin typeface="Arial"/>
                <a:cs typeface="Arial"/>
              </a:rPr>
              <a:t>ч</a:t>
            </a:r>
            <a:r>
              <a:rPr lang="uk-UA" sz="2000" spc="-40" dirty="0" smtClean="0">
                <a:latin typeface="Arial"/>
                <a:cs typeface="Arial"/>
              </a:rPr>
              <a:t>н</a:t>
            </a:r>
            <a:r>
              <a:rPr lang="uk-UA" sz="2000" spc="-60" dirty="0" smtClean="0">
                <a:latin typeface="Arial"/>
                <a:cs typeface="Arial"/>
              </a:rPr>
              <a:t>о</a:t>
            </a:r>
            <a:r>
              <a:rPr lang="uk-UA" sz="2000" spc="15" dirty="0" smtClean="0">
                <a:latin typeface="Arial"/>
                <a:cs typeface="Arial"/>
              </a:rPr>
              <a:t>г</a:t>
            </a:r>
            <a:r>
              <a:rPr lang="uk-UA" sz="2000" spc="30" dirty="0" smtClean="0">
                <a:latin typeface="Arial"/>
                <a:cs typeface="Arial"/>
              </a:rPr>
              <a:t>о</a:t>
            </a:r>
            <a:r>
              <a:rPr lang="uk-UA" sz="2000" dirty="0" smtClean="0">
                <a:latin typeface="Arial"/>
                <a:cs typeface="Arial"/>
              </a:rPr>
              <a:t>	</a:t>
            </a:r>
            <a:r>
              <a:rPr lang="uk-UA" sz="2000" spc="-320" dirty="0" smtClean="0">
                <a:latin typeface="Arial"/>
                <a:cs typeface="Arial"/>
              </a:rPr>
              <a:t>ф</a:t>
            </a:r>
            <a:r>
              <a:rPr lang="uk-UA" sz="2000" spc="-55" dirty="0" smtClean="0">
                <a:latin typeface="Arial"/>
                <a:cs typeface="Arial"/>
              </a:rPr>
              <a:t>о</a:t>
            </a:r>
            <a:r>
              <a:rPr lang="uk-UA" sz="2000" spc="-50" dirty="0" smtClean="0">
                <a:latin typeface="Arial"/>
                <a:cs typeface="Arial"/>
              </a:rPr>
              <a:t>р</a:t>
            </a:r>
            <a:r>
              <a:rPr lang="uk-UA" sz="2000" spc="-70" dirty="0" smtClean="0">
                <a:latin typeface="Arial"/>
                <a:cs typeface="Arial"/>
              </a:rPr>
              <a:t>уму)</a:t>
            </a:r>
            <a:r>
              <a:rPr lang="uk-UA" sz="2000" spc="-30" dirty="0" smtClean="0">
                <a:latin typeface="Arial"/>
                <a:cs typeface="Arial"/>
              </a:rPr>
              <a:t>,</a:t>
            </a:r>
            <a:r>
              <a:rPr lang="uk-UA" sz="2000" dirty="0" smtClean="0">
                <a:latin typeface="Arial"/>
                <a:cs typeface="Arial"/>
              </a:rPr>
              <a:t>	</a:t>
            </a:r>
            <a:r>
              <a:rPr lang="uk-UA" sz="2000" spc="-55" dirty="0" smtClean="0">
                <a:latin typeface="Arial"/>
                <a:cs typeface="Arial"/>
              </a:rPr>
              <a:t>вон</a:t>
            </a:r>
            <a:r>
              <a:rPr lang="uk-UA" sz="2000" spc="-135" dirty="0" smtClean="0">
                <a:latin typeface="Arial"/>
                <a:cs typeface="Arial"/>
              </a:rPr>
              <a:t>а</a:t>
            </a:r>
            <a:r>
              <a:rPr lang="uk-UA" sz="2000" dirty="0" smtClean="0">
                <a:latin typeface="Arial"/>
                <a:cs typeface="Arial"/>
              </a:rPr>
              <a:t>	</a:t>
            </a:r>
            <a:r>
              <a:rPr lang="uk-UA" sz="2000" spc="-130" dirty="0" smtClean="0">
                <a:latin typeface="Arial"/>
                <a:cs typeface="Arial"/>
              </a:rPr>
              <a:t>с</a:t>
            </a:r>
            <a:r>
              <a:rPr lang="uk-UA" sz="2000" spc="-35" dirty="0" smtClean="0">
                <a:latin typeface="Arial"/>
                <a:cs typeface="Arial"/>
              </a:rPr>
              <a:t>тир</a:t>
            </a:r>
            <a:r>
              <a:rPr lang="uk-UA" sz="2000" spc="-135" dirty="0" smtClean="0">
                <a:latin typeface="Arial"/>
                <a:cs typeface="Arial"/>
              </a:rPr>
              <a:t>а</a:t>
            </a:r>
            <a:r>
              <a:rPr lang="uk-UA" sz="2000" spc="-100" dirty="0" smtClean="0">
                <a:latin typeface="Arial"/>
                <a:cs typeface="Arial"/>
              </a:rPr>
              <a:t>є</a:t>
            </a:r>
            <a:r>
              <a:rPr lang="uk-UA" sz="2000" dirty="0" smtClean="0">
                <a:latin typeface="Arial"/>
                <a:cs typeface="Arial"/>
              </a:rPr>
              <a:t>	</a:t>
            </a:r>
            <a:r>
              <a:rPr lang="uk-UA" sz="2000" spc="-125" dirty="0" smtClean="0">
                <a:latin typeface="Arial"/>
                <a:cs typeface="Arial"/>
              </a:rPr>
              <a:t>м</a:t>
            </a:r>
            <a:r>
              <a:rPr lang="uk-UA" sz="2000" spc="-105" dirty="0" smtClean="0">
                <a:latin typeface="Arial"/>
                <a:cs typeface="Arial"/>
              </a:rPr>
              <a:t>е</a:t>
            </a:r>
            <a:r>
              <a:rPr lang="uk-UA" sz="2000" spc="5" dirty="0" smtClean="0">
                <a:latin typeface="Arial"/>
                <a:cs typeface="Arial"/>
              </a:rPr>
              <a:t>ж</a:t>
            </a:r>
            <a:r>
              <a:rPr lang="uk-UA" sz="2000" spc="20" dirty="0" smtClean="0">
                <a:latin typeface="Arial"/>
                <a:cs typeface="Arial"/>
              </a:rPr>
              <a:t>і </a:t>
            </a:r>
            <a:r>
              <a:rPr lang="uk-UA" sz="2000" spc="-110" dirty="0" smtClean="0">
                <a:latin typeface="Arial"/>
                <a:cs typeface="Arial"/>
              </a:rPr>
              <a:t>м</a:t>
            </a:r>
            <a:r>
              <a:rPr lang="uk-UA" sz="2000" dirty="0" smtClean="0">
                <a:latin typeface="Arial"/>
                <a:cs typeface="Arial"/>
              </a:rPr>
              <a:t>іж </a:t>
            </a:r>
            <a:r>
              <a:rPr lang="uk-UA" sz="2000" spc="-70" dirty="0" smtClean="0">
                <a:latin typeface="Arial"/>
                <a:cs typeface="Arial"/>
              </a:rPr>
              <a:t>фізичними, </a:t>
            </a:r>
            <a:r>
              <a:rPr lang="uk-UA" sz="2000" spc="-80" dirty="0" smtClean="0">
                <a:latin typeface="Arial"/>
                <a:cs typeface="Arial"/>
              </a:rPr>
              <a:t>цифровими </a:t>
            </a:r>
            <a:r>
              <a:rPr lang="uk-UA" sz="2000" spc="20" dirty="0" smtClean="0">
                <a:latin typeface="Arial"/>
                <a:cs typeface="Arial"/>
              </a:rPr>
              <a:t>і </a:t>
            </a:r>
            <a:r>
              <a:rPr lang="uk-UA" sz="2000" spc="-45" dirty="0" smtClean="0">
                <a:latin typeface="Arial"/>
                <a:cs typeface="Arial"/>
              </a:rPr>
              <a:t>біологічними </a:t>
            </a:r>
            <a:r>
              <a:rPr lang="uk-UA" sz="2000" spc="-170" dirty="0" smtClean="0">
                <a:latin typeface="Arial"/>
                <a:cs typeface="Arial"/>
              </a:rPr>
              <a:t>с</a:t>
            </a:r>
            <a:r>
              <a:rPr lang="uk-UA" sz="2000" spc="-280" dirty="0" smtClean="0">
                <a:latin typeface="Arial"/>
                <a:cs typeface="Arial"/>
              </a:rPr>
              <a:t>ф</a:t>
            </a:r>
            <a:r>
              <a:rPr lang="uk-UA" sz="2000" spc="-90" dirty="0" smtClean="0">
                <a:latin typeface="Arial"/>
                <a:cs typeface="Arial"/>
              </a:rPr>
              <a:t>е</a:t>
            </a:r>
            <a:r>
              <a:rPr lang="uk-UA" sz="2000" spc="-85" dirty="0" smtClean="0">
                <a:latin typeface="Arial"/>
                <a:cs typeface="Arial"/>
              </a:rPr>
              <a:t>р</a:t>
            </a:r>
            <a:r>
              <a:rPr lang="uk-UA" sz="2000" spc="-135" dirty="0" smtClean="0">
                <a:latin typeface="Arial"/>
                <a:cs typeface="Arial"/>
              </a:rPr>
              <a:t>а</a:t>
            </a:r>
            <a:r>
              <a:rPr lang="uk-UA" sz="2000" spc="-110" dirty="0" smtClean="0">
                <a:latin typeface="Arial"/>
                <a:cs typeface="Arial"/>
              </a:rPr>
              <a:t>м</a:t>
            </a:r>
            <a:r>
              <a:rPr lang="uk-UA" sz="2000" spc="-35" dirty="0" smtClean="0">
                <a:latin typeface="Arial"/>
                <a:cs typeface="Arial"/>
              </a:rPr>
              <a:t>и</a:t>
            </a:r>
            <a:r>
              <a:rPr lang="uk-UA" sz="2000" spc="-30" dirty="0" smtClean="0">
                <a:latin typeface="Arial"/>
                <a:cs typeface="Arial"/>
              </a:rPr>
              <a:t>.</a:t>
            </a:r>
            <a:r>
              <a:rPr lang="uk-UA" sz="2000" spc="5" dirty="0" smtClean="0">
                <a:latin typeface="Arial"/>
                <a:cs typeface="Arial"/>
              </a:rPr>
              <a:t> "</a:t>
            </a:r>
            <a:r>
              <a:rPr lang="uk-UA" sz="2000" spc="-25" dirty="0" smtClean="0">
                <a:latin typeface="Arial"/>
                <a:cs typeface="Arial"/>
              </a:rPr>
              <a:t>М</a:t>
            </a:r>
            <a:r>
              <a:rPr lang="uk-UA" sz="2000" spc="-90" dirty="0" smtClean="0">
                <a:latin typeface="Arial"/>
                <a:cs typeface="Arial"/>
              </a:rPr>
              <a:t>ова</a:t>
            </a:r>
            <a:r>
              <a:rPr lang="uk-UA" sz="2000" dirty="0" smtClean="0">
                <a:latin typeface="Arial"/>
                <a:cs typeface="Arial"/>
              </a:rPr>
              <a:t> </a:t>
            </a:r>
            <a:r>
              <a:rPr lang="uk-UA" sz="2000" spc="-30" dirty="0" smtClean="0">
                <a:latin typeface="Arial"/>
                <a:cs typeface="Arial"/>
              </a:rPr>
              <a:t>й</a:t>
            </a:r>
            <a:r>
              <a:rPr lang="uk-UA" sz="2000" spc="-85" dirty="0" smtClean="0">
                <a:latin typeface="Arial"/>
                <a:cs typeface="Arial"/>
              </a:rPr>
              <a:t>де </a:t>
            </a:r>
            <a:r>
              <a:rPr lang="uk-UA" sz="2000" spc="-50" dirty="0" smtClean="0">
                <a:latin typeface="Arial"/>
                <a:cs typeface="Arial"/>
              </a:rPr>
              <a:t>п</a:t>
            </a:r>
            <a:r>
              <a:rPr lang="uk-UA" sz="2000" spc="-45" dirty="0" smtClean="0">
                <a:latin typeface="Arial"/>
                <a:cs typeface="Arial"/>
              </a:rPr>
              <a:t>ро</a:t>
            </a:r>
            <a:r>
              <a:rPr lang="uk-UA" sz="2000" spc="-85" dirty="0" smtClean="0">
                <a:latin typeface="Arial"/>
                <a:cs typeface="Arial"/>
              </a:rPr>
              <a:t> </a:t>
            </a:r>
            <a:r>
              <a:rPr lang="uk-UA" sz="2000" spc="-65" dirty="0" smtClean="0">
                <a:latin typeface="Arial"/>
                <a:cs typeface="Arial"/>
              </a:rPr>
              <a:t>хвилю </a:t>
            </a:r>
            <a:r>
              <a:rPr lang="uk-UA" sz="2000" spc="-30" dirty="0" smtClean="0">
                <a:latin typeface="Arial"/>
                <a:cs typeface="Arial"/>
              </a:rPr>
              <a:t>відкриттів, </a:t>
            </a:r>
            <a:r>
              <a:rPr lang="uk-UA" sz="2000" spc="-75" dirty="0" smtClean="0">
                <a:latin typeface="Arial"/>
                <a:cs typeface="Arial"/>
              </a:rPr>
              <a:t>зумовлених </a:t>
            </a:r>
            <a:r>
              <a:rPr lang="uk-UA" sz="2000" spc="-50" dirty="0" smtClean="0">
                <a:latin typeface="Arial"/>
                <a:cs typeface="Arial"/>
              </a:rPr>
              <a:t>розвитком</a:t>
            </a:r>
            <a:r>
              <a:rPr lang="uk-UA" sz="2000" dirty="0" smtClean="0">
                <a:latin typeface="Arial"/>
                <a:cs typeface="Arial"/>
              </a:rPr>
              <a:t> </a:t>
            </a:r>
            <a:r>
              <a:rPr lang="uk-UA" sz="2000" spc="-70" dirty="0" smtClean="0">
                <a:latin typeface="Arial"/>
                <a:cs typeface="Arial"/>
              </a:rPr>
              <a:t>можливостей </a:t>
            </a:r>
            <a:r>
              <a:rPr lang="uk-UA" sz="2000" spc="-80" dirty="0" smtClean="0">
                <a:latin typeface="Arial"/>
                <a:cs typeface="Arial"/>
              </a:rPr>
              <a:t>в</a:t>
            </a:r>
            <a:r>
              <a:rPr lang="uk-UA" sz="2000" spc="-130" dirty="0" smtClean="0">
                <a:latin typeface="Arial"/>
                <a:cs typeface="Arial"/>
              </a:rPr>
              <a:t>с</a:t>
            </a:r>
            <a:r>
              <a:rPr lang="uk-UA" sz="2000" spc="-45" dirty="0" smtClean="0">
                <a:latin typeface="Arial"/>
                <a:cs typeface="Arial"/>
              </a:rPr>
              <a:t>т</a:t>
            </a:r>
            <a:r>
              <a:rPr lang="uk-UA" sz="2000" spc="-75" dirty="0" smtClean="0">
                <a:latin typeface="Arial"/>
                <a:cs typeface="Arial"/>
              </a:rPr>
              <a:t>ано</a:t>
            </a:r>
            <a:r>
              <a:rPr lang="uk-UA" sz="2000" spc="-80" dirty="0" smtClean="0">
                <a:latin typeface="Arial"/>
                <a:cs typeface="Arial"/>
              </a:rPr>
              <a:t>в</a:t>
            </a:r>
            <a:r>
              <a:rPr lang="uk-UA" sz="2000" spc="-114" dirty="0" smtClean="0">
                <a:latin typeface="Arial"/>
                <a:cs typeface="Arial"/>
              </a:rPr>
              <a:t>л</a:t>
            </a:r>
            <a:r>
              <a:rPr lang="uk-UA" sz="2000" spc="-135" dirty="0" smtClean="0">
                <a:latin typeface="Arial"/>
                <a:cs typeface="Arial"/>
              </a:rPr>
              <a:t>е</a:t>
            </a:r>
            <a:r>
              <a:rPr lang="uk-UA" sz="2000" spc="-55" dirty="0" smtClean="0">
                <a:latin typeface="Arial"/>
                <a:cs typeface="Arial"/>
              </a:rPr>
              <a:t>ння</a:t>
            </a:r>
            <a:r>
              <a:rPr lang="uk-UA" sz="2000" dirty="0" smtClean="0">
                <a:latin typeface="Arial"/>
                <a:cs typeface="Arial"/>
              </a:rPr>
              <a:t>	</a:t>
            </a:r>
            <a:r>
              <a:rPr lang="uk-UA" sz="2000" spc="-65" dirty="0" smtClean="0">
                <a:latin typeface="Arial"/>
                <a:cs typeface="Arial"/>
              </a:rPr>
              <a:t>з</a:t>
            </a:r>
            <a:r>
              <a:rPr lang="uk-UA" sz="2000" spc="-80" dirty="0" smtClean="0">
                <a:latin typeface="Arial"/>
                <a:cs typeface="Arial"/>
              </a:rPr>
              <a:t>в</a:t>
            </a:r>
            <a:r>
              <a:rPr lang="uk-UA" sz="2000" spc="-20" dirty="0" smtClean="0">
                <a:latin typeface="Arial"/>
                <a:cs typeface="Arial"/>
              </a:rPr>
              <a:t>'</a:t>
            </a:r>
            <a:r>
              <a:rPr lang="uk-UA" sz="2000" spc="-65" dirty="0" smtClean="0">
                <a:latin typeface="Arial"/>
                <a:cs typeface="Arial"/>
              </a:rPr>
              <a:t>я</a:t>
            </a:r>
            <a:r>
              <a:rPr lang="uk-UA" sz="2000" spc="-70" dirty="0" smtClean="0">
                <a:latin typeface="Arial"/>
                <a:cs typeface="Arial"/>
              </a:rPr>
              <a:t>з</a:t>
            </a:r>
            <a:r>
              <a:rPr lang="uk-UA" sz="2000" spc="80" dirty="0" smtClean="0">
                <a:latin typeface="Arial"/>
                <a:cs typeface="Arial"/>
              </a:rPr>
              <a:t>к</a:t>
            </a:r>
            <a:r>
              <a:rPr lang="uk-UA" sz="2000" spc="-45" dirty="0" smtClean="0">
                <a:latin typeface="Arial"/>
                <a:cs typeface="Arial"/>
              </a:rPr>
              <a:t>у</a:t>
            </a:r>
            <a:r>
              <a:rPr lang="uk-UA" sz="2000" spc="-30" dirty="0" smtClean="0">
                <a:latin typeface="Arial"/>
                <a:cs typeface="Arial"/>
              </a:rPr>
              <a:t>:</a:t>
            </a:r>
            <a:r>
              <a:rPr lang="uk-UA" sz="2000" dirty="0" smtClean="0">
                <a:latin typeface="Arial"/>
                <a:cs typeface="Arial"/>
              </a:rPr>
              <a:t> </a:t>
            </a:r>
            <a:r>
              <a:rPr lang="uk-UA" sz="2000" spc="-50" dirty="0" smtClean="0">
                <a:latin typeface="Arial"/>
                <a:cs typeface="Arial"/>
              </a:rPr>
              <a:t>р</a:t>
            </a:r>
            <a:r>
              <a:rPr lang="uk-UA" sz="2000" spc="-85" dirty="0" smtClean="0">
                <a:latin typeface="Arial"/>
                <a:cs typeface="Arial"/>
              </a:rPr>
              <a:t>о</a:t>
            </a:r>
            <a:r>
              <a:rPr lang="uk-UA" sz="2000" spc="-70" dirty="0" smtClean="0">
                <a:latin typeface="Arial"/>
                <a:cs typeface="Arial"/>
              </a:rPr>
              <a:t>б</a:t>
            </a:r>
            <a:r>
              <a:rPr lang="uk-UA" sz="2000" spc="-50" dirty="0" smtClean="0">
                <a:latin typeface="Arial"/>
                <a:cs typeface="Arial"/>
              </a:rPr>
              <a:t>о</a:t>
            </a:r>
            <a:r>
              <a:rPr lang="uk-UA" sz="2000" spc="-45" dirty="0" smtClean="0">
                <a:latin typeface="Arial"/>
                <a:cs typeface="Arial"/>
              </a:rPr>
              <a:t>т</a:t>
            </a:r>
            <a:r>
              <a:rPr lang="uk-UA" sz="2000" spc="-30" dirty="0" smtClean="0">
                <a:latin typeface="Arial"/>
                <a:cs typeface="Arial"/>
              </a:rPr>
              <a:t>и,</a:t>
            </a:r>
            <a:r>
              <a:rPr lang="uk-UA" sz="2000" dirty="0" smtClean="0">
                <a:latin typeface="Arial"/>
                <a:cs typeface="Arial"/>
              </a:rPr>
              <a:t>	 </a:t>
            </a:r>
            <a:r>
              <a:rPr lang="uk-UA" sz="2000" spc="-35" dirty="0" err="1" smtClean="0">
                <a:latin typeface="Arial"/>
                <a:cs typeface="Arial"/>
              </a:rPr>
              <a:t>д</a:t>
            </a:r>
            <a:r>
              <a:rPr lang="uk-UA" sz="2000" spc="-25" dirty="0" err="1" smtClean="0">
                <a:latin typeface="Arial"/>
                <a:cs typeface="Arial"/>
              </a:rPr>
              <a:t>р</a:t>
            </a:r>
            <a:r>
              <a:rPr lang="uk-UA" sz="2000" spc="-50" dirty="0" err="1" smtClean="0">
                <a:latin typeface="Arial"/>
                <a:cs typeface="Arial"/>
              </a:rPr>
              <a:t>о</a:t>
            </a:r>
            <a:r>
              <a:rPr lang="uk-UA" sz="2000" spc="-40" dirty="0" err="1" smtClean="0">
                <a:latin typeface="Arial"/>
                <a:cs typeface="Arial"/>
              </a:rPr>
              <a:t>н</a:t>
            </a:r>
            <a:r>
              <a:rPr lang="uk-UA" sz="2000" spc="-30" dirty="0" err="1" smtClean="0">
                <a:latin typeface="Arial"/>
                <a:cs typeface="Arial"/>
              </a:rPr>
              <a:t>и</a:t>
            </a:r>
            <a:r>
              <a:rPr lang="uk-UA" sz="2000" spc="-30" dirty="0" smtClean="0">
                <a:latin typeface="Arial"/>
                <a:cs typeface="Arial"/>
              </a:rPr>
              <a:t>,</a:t>
            </a:r>
            <a:r>
              <a:rPr lang="uk-UA" sz="2000" dirty="0" smtClean="0">
                <a:latin typeface="Arial"/>
                <a:cs typeface="Arial"/>
              </a:rPr>
              <a:t> </a:t>
            </a:r>
            <a:r>
              <a:rPr lang="uk-UA" sz="2000" spc="-50" dirty="0" smtClean="0">
                <a:latin typeface="Arial"/>
                <a:cs typeface="Arial"/>
              </a:rPr>
              <a:t>р</a:t>
            </a:r>
            <a:r>
              <a:rPr lang="uk-UA" sz="2000" spc="-70" dirty="0" smtClean="0">
                <a:latin typeface="Arial"/>
                <a:cs typeface="Arial"/>
              </a:rPr>
              <a:t>о</a:t>
            </a:r>
            <a:r>
              <a:rPr lang="uk-UA" sz="2000" spc="-60" dirty="0" smtClean="0">
                <a:latin typeface="Arial"/>
                <a:cs typeface="Arial"/>
              </a:rPr>
              <a:t>з</a:t>
            </a:r>
            <a:r>
              <a:rPr lang="uk-UA" sz="2000" spc="-70" dirty="0" smtClean="0">
                <a:latin typeface="Arial"/>
                <a:cs typeface="Arial"/>
              </a:rPr>
              <a:t>ум</a:t>
            </a:r>
            <a:r>
              <a:rPr lang="uk-UA" sz="2000" spc="-75" dirty="0" smtClean="0">
                <a:latin typeface="Arial"/>
                <a:cs typeface="Arial"/>
              </a:rPr>
              <a:t>н</a:t>
            </a:r>
            <a:r>
              <a:rPr lang="uk-UA" sz="2000" spc="20" dirty="0" smtClean="0">
                <a:latin typeface="Arial"/>
                <a:cs typeface="Arial"/>
              </a:rPr>
              <a:t>і</a:t>
            </a:r>
            <a:r>
              <a:rPr lang="uk-UA" sz="2000" dirty="0" smtClean="0">
                <a:latin typeface="Arial"/>
                <a:cs typeface="Arial"/>
              </a:rPr>
              <a:t> </a:t>
            </a:r>
            <a:r>
              <a:rPr lang="uk-UA" sz="2000" spc="-110" dirty="0" smtClean="0">
                <a:latin typeface="Arial"/>
                <a:cs typeface="Arial"/>
              </a:rPr>
              <a:t>м</a:t>
            </a:r>
            <a:r>
              <a:rPr lang="uk-UA" sz="2000" spc="-45" dirty="0" smtClean="0">
                <a:latin typeface="Arial"/>
                <a:cs typeface="Arial"/>
              </a:rPr>
              <a:t>і</a:t>
            </a:r>
            <a:r>
              <a:rPr lang="uk-UA" sz="2000" spc="-75" dirty="0" smtClean="0">
                <a:latin typeface="Arial"/>
                <a:cs typeface="Arial"/>
              </a:rPr>
              <a:t>с</a:t>
            </a:r>
            <a:r>
              <a:rPr lang="uk-UA" sz="2000" spc="-45" dirty="0" smtClean="0">
                <a:latin typeface="Arial"/>
                <a:cs typeface="Arial"/>
              </a:rPr>
              <a:t>т</a:t>
            </a:r>
            <a:r>
              <a:rPr lang="uk-UA" sz="2000" spc="-135" dirty="0" smtClean="0">
                <a:latin typeface="Arial"/>
                <a:cs typeface="Arial"/>
              </a:rPr>
              <a:t>а</a:t>
            </a:r>
            <a:r>
              <a:rPr lang="uk-UA" sz="2000" spc="-30" dirty="0" smtClean="0">
                <a:latin typeface="Arial"/>
                <a:cs typeface="Arial"/>
              </a:rPr>
              <a:t>,</a:t>
            </a:r>
            <a:r>
              <a:rPr lang="uk-UA" sz="2000" dirty="0" smtClean="0">
                <a:latin typeface="Arial"/>
                <a:cs typeface="Arial"/>
              </a:rPr>
              <a:t> </a:t>
            </a:r>
            <a:r>
              <a:rPr lang="uk-UA" sz="2000" spc="-185" dirty="0" smtClean="0">
                <a:latin typeface="Arial"/>
                <a:cs typeface="Arial"/>
              </a:rPr>
              <a:t>ш</a:t>
            </a:r>
            <a:r>
              <a:rPr lang="uk-UA" sz="2000" spc="-50" dirty="0" smtClean="0">
                <a:latin typeface="Arial"/>
                <a:cs typeface="Arial"/>
              </a:rPr>
              <a:t>т</a:t>
            </a:r>
            <a:r>
              <a:rPr lang="uk-UA" sz="2000" spc="-40" dirty="0" smtClean="0">
                <a:latin typeface="Arial"/>
                <a:cs typeface="Arial"/>
              </a:rPr>
              <a:t>у</a:t>
            </a:r>
            <a:r>
              <a:rPr lang="uk-UA" sz="2000" spc="-75" dirty="0" smtClean="0">
                <a:latin typeface="Arial"/>
                <a:cs typeface="Arial"/>
              </a:rPr>
              <a:t>ч</a:t>
            </a:r>
            <a:r>
              <a:rPr lang="uk-UA" sz="2000" spc="-40" dirty="0" smtClean="0">
                <a:latin typeface="Arial"/>
                <a:cs typeface="Arial"/>
              </a:rPr>
              <a:t>н</a:t>
            </a:r>
            <a:r>
              <a:rPr lang="uk-UA" sz="2000" spc="-30" dirty="0" smtClean="0">
                <a:latin typeface="Arial"/>
                <a:cs typeface="Arial"/>
              </a:rPr>
              <a:t>и</a:t>
            </a:r>
            <a:r>
              <a:rPr lang="uk-UA" sz="2000" spc="-15" dirty="0" smtClean="0">
                <a:latin typeface="Arial"/>
                <a:cs typeface="Arial"/>
              </a:rPr>
              <a:t>й  </a:t>
            </a:r>
            <a:r>
              <a:rPr lang="uk-UA" sz="2000" spc="-60" dirty="0" smtClean="0">
                <a:latin typeface="Arial"/>
                <a:cs typeface="Arial"/>
              </a:rPr>
              <a:t>інтелект,</a:t>
            </a:r>
            <a:r>
              <a:rPr lang="uk-UA" sz="2000" spc="-175" dirty="0" smtClean="0">
                <a:latin typeface="Arial"/>
                <a:cs typeface="Arial"/>
              </a:rPr>
              <a:t> </a:t>
            </a:r>
            <a:r>
              <a:rPr lang="uk-UA" sz="2000" spc="-55" dirty="0" smtClean="0">
                <a:latin typeface="Arial"/>
                <a:cs typeface="Arial"/>
              </a:rPr>
              <a:t>дослідження</a:t>
            </a:r>
            <a:r>
              <a:rPr lang="uk-UA" sz="2000" spc="-195" dirty="0" smtClean="0">
                <a:latin typeface="Arial"/>
                <a:cs typeface="Arial"/>
              </a:rPr>
              <a:t> </a:t>
            </a:r>
            <a:r>
              <a:rPr lang="uk-UA" sz="2000" spc="-35" dirty="0" smtClean="0">
                <a:latin typeface="Arial"/>
                <a:cs typeface="Arial"/>
              </a:rPr>
              <a:t>головного</a:t>
            </a:r>
            <a:r>
              <a:rPr lang="uk-UA" sz="2000" spc="-185" dirty="0" smtClean="0">
                <a:latin typeface="Arial"/>
                <a:cs typeface="Arial"/>
              </a:rPr>
              <a:t> </a:t>
            </a:r>
            <a:r>
              <a:rPr lang="uk-UA" sz="2000" spc="-30" dirty="0" smtClean="0">
                <a:latin typeface="Arial"/>
                <a:cs typeface="Arial"/>
              </a:rPr>
              <a:t>мозку",</a:t>
            </a:r>
            <a:r>
              <a:rPr lang="uk-UA" sz="2000" spc="-175" dirty="0" smtClean="0">
                <a:latin typeface="Arial"/>
                <a:cs typeface="Arial"/>
              </a:rPr>
              <a:t> </a:t>
            </a:r>
            <a:r>
              <a:rPr lang="uk-UA" sz="2000" dirty="0" smtClean="0">
                <a:latin typeface="Arial"/>
                <a:cs typeface="Arial"/>
              </a:rPr>
              <a:t>-</a:t>
            </a:r>
            <a:r>
              <a:rPr lang="uk-UA" sz="2000" spc="-155" dirty="0" smtClean="0">
                <a:latin typeface="Arial"/>
                <a:cs typeface="Arial"/>
              </a:rPr>
              <a:t> </a:t>
            </a:r>
            <a:r>
              <a:rPr lang="uk-UA" sz="2000" spc="-35" dirty="0" smtClean="0">
                <a:latin typeface="Arial"/>
                <a:cs typeface="Arial"/>
              </a:rPr>
              <a:t>говорить</a:t>
            </a:r>
            <a:r>
              <a:rPr lang="uk-UA" sz="2000" spc="-175" dirty="0" smtClean="0">
                <a:latin typeface="Arial"/>
                <a:cs typeface="Arial"/>
              </a:rPr>
              <a:t> </a:t>
            </a:r>
            <a:r>
              <a:rPr lang="uk-UA" sz="2000" spc="-70" dirty="0" smtClean="0">
                <a:latin typeface="Arial"/>
                <a:cs typeface="Arial"/>
              </a:rPr>
              <a:t>Шваб.</a:t>
            </a:r>
            <a:endParaRPr lang="uk-UA" sz="2000" dirty="0">
              <a:latin typeface="Arial"/>
              <a:cs typeface="Arial"/>
            </a:endParaRPr>
          </a:p>
        </p:txBody>
      </p:sp>
      <p:sp>
        <p:nvSpPr>
          <p:cNvPr id="10" name="Прямоугольник 9"/>
          <p:cNvSpPr/>
          <p:nvPr/>
        </p:nvSpPr>
        <p:spPr>
          <a:xfrm>
            <a:off x="1534510" y="935421"/>
            <a:ext cx="7609491" cy="1200329"/>
          </a:xfrm>
          <a:prstGeom prst="rect">
            <a:avLst/>
          </a:prstGeom>
        </p:spPr>
        <p:txBody>
          <a:bodyPr wrap="square">
            <a:spAutoFit/>
          </a:bodyPr>
          <a:lstStyle/>
          <a:p>
            <a:r>
              <a:rPr lang="uk-UA" sz="2400" b="1" dirty="0"/>
              <a:t>Цифровізація</a:t>
            </a:r>
            <a:r>
              <a:rPr lang="uk-UA" sz="2400" dirty="0"/>
              <a:t> (</a:t>
            </a:r>
            <a:r>
              <a:rPr lang="en-US" sz="2400" dirty="0"/>
              <a:t>digitalization </a:t>
            </a:r>
            <a:r>
              <a:rPr lang="uk-UA" sz="2400" dirty="0"/>
              <a:t>– </a:t>
            </a:r>
            <a:r>
              <a:rPr lang="uk-UA" sz="2400" dirty="0" err="1"/>
              <a:t>англ</a:t>
            </a:r>
            <a:r>
              <a:rPr lang="uk-UA" sz="2400" dirty="0"/>
              <a:t>.) – це глибинне проникнення цифрових та інноваційних технологій до бізнес-процесів, господарства, комунікацій.</a:t>
            </a:r>
            <a:endParaRPr lang="ru-RU"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76400" y="914400"/>
            <a:ext cx="10363200" cy="861774"/>
          </a:xfrm>
        </p:spPr>
        <p:txBody>
          <a:bodyPr/>
          <a:lstStyle/>
          <a:p>
            <a:r>
              <a:rPr lang="uk-UA" sz="2800" dirty="0"/>
              <a:t>впровадження в навчальний процес систем автоматизації проектування (САПР). </a:t>
            </a:r>
          </a:p>
        </p:txBody>
      </p:sp>
      <p:sp>
        <p:nvSpPr>
          <p:cNvPr id="3" name="Подзаголовок 2"/>
          <p:cNvSpPr>
            <a:spLocks noGrp="1"/>
          </p:cNvSpPr>
          <p:nvPr>
            <p:ph type="subTitle" idx="4"/>
          </p:nvPr>
        </p:nvSpPr>
        <p:spPr>
          <a:xfrm>
            <a:off x="1752600" y="1905000"/>
            <a:ext cx="8610600" cy="3649980"/>
          </a:xfrm>
        </p:spPr>
        <p:txBody>
          <a:bodyPr/>
          <a:lstStyle/>
          <a:p>
            <a:endParaRPr lang="uk-UA" dirty="0"/>
          </a:p>
        </p:txBody>
      </p:sp>
      <p:graphicFrame>
        <p:nvGraphicFramePr>
          <p:cNvPr id="4" name="Таблица 3"/>
          <p:cNvGraphicFramePr>
            <a:graphicFrameLocks noGrp="1"/>
          </p:cNvGraphicFramePr>
          <p:nvPr>
            <p:extLst>
              <p:ext uri="{D42A27DB-BD31-4B8C-83A1-F6EECF244321}">
                <p14:modId xmlns:p14="http://schemas.microsoft.com/office/powerpoint/2010/main" val="2931114907"/>
              </p:ext>
            </p:extLst>
          </p:nvPr>
        </p:nvGraphicFramePr>
        <p:xfrm>
          <a:off x="1752600" y="1905002"/>
          <a:ext cx="10348912" cy="3785616"/>
        </p:xfrm>
        <a:graphic>
          <a:graphicData uri="http://schemas.openxmlformats.org/drawingml/2006/table">
            <a:tbl>
              <a:tblPr>
                <a:tableStyleId>{5C22544A-7EE6-4342-B048-85BDC9FD1C3A}</a:tableStyleId>
              </a:tblPr>
              <a:tblGrid>
                <a:gridCol w="753581"/>
                <a:gridCol w="5187034"/>
                <a:gridCol w="2592993"/>
                <a:gridCol w="1815304"/>
              </a:tblGrid>
              <a:tr h="206724">
                <a:tc>
                  <a:txBody>
                    <a:bodyPr/>
                    <a:lstStyle/>
                    <a:p>
                      <a:pPr algn="ctr">
                        <a:lnSpc>
                          <a:spcPct val="115000"/>
                        </a:lnSpc>
                        <a:spcAft>
                          <a:spcPts val="0"/>
                        </a:spcAft>
                      </a:pPr>
                      <a:r>
                        <a:rPr lang="uk-UA" sz="1100" dirty="0">
                          <a:effectLst/>
                        </a:rPr>
                        <a:t> </a:t>
                      </a:r>
                      <a:endParaRPr lang="ru-RU" sz="900" dirty="0">
                        <a:effectLst/>
                        <a:latin typeface="Calibri"/>
                        <a:ea typeface="Times New Roman"/>
                        <a:cs typeface="Times New Roman"/>
                      </a:endParaRPr>
                    </a:p>
                  </a:txBody>
                  <a:tcPr marL="51141" marR="53624" marT="0" marB="0"/>
                </a:tc>
                <a:tc>
                  <a:txBody>
                    <a:bodyPr/>
                    <a:lstStyle/>
                    <a:p>
                      <a:pPr algn="ctr">
                        <a:lnSpc>
                          <a:spcPct val="115000"/>
                        </a:lnSpc>
                        <a:spcAft>
                          <a:spcPts val="0"/>
                        </a:spcAft>
                      </a:pPr>
                      <a:r>
                        <a:rPr lang="uk-UA" sz="2400" dirty="0">
                          <a:effectLst/>
                        </a:rPr>
                        <a:t>Найменування продукту</a:t>
                      </a:r>
                      <a:endParaRPr lang="ru-RU" sz="2400" dirty="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dirty="0">
                          <a:effectLst/>
                        </a:rPr>
                        <a:t>Кількість, шт.</a:t>
                      </a:r>
                      <a:endParaRPr lang="ru-RU" sz="2400" dirty="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a:effectLst/>
                        </a:rPr>
                        <a:t>Період, рік</a:t>
                      </a:r>
                      <a:endParaRPr lang="ru-RU" sz="2400">
                        <a:effectLst/>
                        <a:latin typeface="Calibri"/>
                        <a:ea typeface="Times New Roman"/>
                        <a:cs typeface="Times New Roman"/>
                      </a:endParaRPr>
                    </a:p>
                  </a:txBody>
                  <a:tcPr marL="51141" marR="53624" marT="0" marB="0" anchor="ctr"/>
                </a:tc>
              </a:tr>
              <a:tr h="206724">
                <a:tc>
                  <a:txBody>
                    <a:bodyPr/>
                    <a:lstStyle/>
                    <a:p>
                      <a:pPr>
                        <a:lnSpc>
                          <a:spcPct val="115000"/>
                        </a:lnSpc>
                        <a:spcAft>
                          <a:spcPts val="0"/>
                        </a:spcAft>
                      </a:pPr>
                      <a:r>
                        <a:rPr lang="uk-UA" sz="1100">
                          <a:effectLst/>
                        </a:rPr>
                        <a:t>1</a:t>
                      </a:r>
                      <a:endParaRPr lang="ru-RU" sz="900">
                        <a:effectLst/>
                        <a:latin typeface="Calibri"/>
                        <a:ea typeface="Times New Roman"/>
                        <a:cs typeface="Times New Roman"/>
                      </a:endParaRPr>
                    </a:p>
                  </a:txBody>
                  <a:tcPr marL="51141" marR="53624" marT="0" marB="0"/>
                </a:tc>
                <a:tc>
                  <a:txBody>
                    <a:bodyPr/>
                    <a:lstStyle/>
                    <a:p>
                      <a:pPr>
                        <a:lnSpc>
                          <a:spcPct val="115000"/>
                        </a:lnSpc>
                        <a:spcAft>
                          <a:spcPts val="0"/>
                        </a:spcAft>
                      </a:pPr>
                      <a:r>
                        <a:rPr lang="uk-UA" sz="2400">
                          <a:effectLst/>
                        </a:rPr>
                        <a:t>3ds Max 2020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dirty="0">
                          <a:effectLst/>
                        </a:rPr>
                        <a:t>1250</a:t>
                      </a:r>
                      <a:endParaRPr lang="ru-RU" sz="2400" dirty="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dirty="0">
                          <a:effectLst/>
                        </a:rPr>
                        <a:t>3</a:t>
                      </a:r>
                      <a:endParaRPr lang="ru-RU" sz="2400" dirty="0">
                        <a:effectLst/>
                        <a:latin typeface="Calibri"/>
                        <a:ea typeface="Times New Roman"/>
                        <a:cs typeface="Times New Roman"/>
                      </a:endParaRPr>
                    </a:p>
                  </a:txBody>
                  <a:tcPr marL="51141" marR="53624" marT="0" marB="0" anchor="ctr"/>
                </a:tc>
              </a:tr>
              <a:tr h="206724">
                <a:tc>
                  <a:txBody>
                    <a:bodyPr/>
                    <a:lstStyle/>
                    <a:p>
                      <a:pPr>
                        <a:lnSpc>
                          <a:spcPct val="115000"/>
                        </a:lnSpc>
                        <a:spcAft>
                          <a:spcPts val="0"/>
                        </a:spcAft>
                      </a:pPr>
                      <a:r>
                        <a:rPr lang="uk-UA" sz="1100">
                          <a:effectLst/>
                        </a:rPr>
                        <a:t>2</a:t>
                      </a:r>
                      <a:endParaRPr lang="ru-RU" sz="900">
                        <a:effectLst/>
                        <a:latin typeface="Calibri"/>
                        <a:ea typeface="Times New Roman"/>
                        <a:cs typeface="Times New Roman"/>
                      </a:endParaRPr>
                    </a:p>
                  </a:txBody>
                  <a:tcPr marL="51141" marR="53624" marT="0" marB="0"/>
                </a:tc>
                <a:tc>
                  <a:txBody>
                    <a:bodyPr/>
                    <a:lstStyle/>
                    <a:p>
                      <a:pPr>
                        <a:lnSpc>
                          <a:spcPct val="115000"/>
                        </a:lnSpc>
                        <a:spcAft>
                          <a:spcPts val="0"/>
                        </a:spcAft>
                      </a:pPr>
                      <a:r>
                        <a:rPr lang="uk-UA" sz="2400">
                          <a:effectLst/>
                        </a:rPr>
                        <a:t>3ds Max 2019</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a:effectLst/>
                        </a:rPr>
                        <a:t>1250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dirty="0">
                          <a:effectLst/>
                        </a:rPr>
                        <a:t>3</a:t>
                      </a:r>
                      <a:endParaRPr lang="ru-RU" sz="2400" dirty="0">
                        <a:effectLst/>
                        <a:latin typeface="Calibri"/>
                        <a:ea typeface="Times New Roman"/>
                        <a:cs typeface="Times New Roman"/>
                      </a:endParaRPr>
                    </a:p>
                  </a:txBody>
                  <a:tcPr marL="51141" marR="53624" marT="0" marB="0" anchor="ctr"/>
                </a:tc>
              </a:tr>
              <a:tr h="206724">
                <a:tc>
                  <a:txBody>
                    <a:bodyPr/>
                    <a:lstStyle/>
                    <a:p>
                      <a:pPr>
                        <a:lnSpc>
                          <a:spcPct val="115000"/>
                        </a:lnSpc>
                        <a:spcAft>
                          <a:spcPts val="0"/>
                        </a:spcAft>
                      </a:pPr>
                      <a:r>
                        <a:rPr lang="uk-UA" sz="1100">
                          <a:effectLst/>
                        </a:rPr>
                        <a:t>3</a:t>
                      </a:r>
                      <a:endParaRPr lang="ru-RU" sz="900">
                        <a:effectLst/>
                        <a:latin typeface="Calibri"/>
                        <a:ea typeface="Times New Roman"/>
                        <a:cs typeface="Times New Roman"/>
                      </a:endParaRPr>
                    </a:p>
                  </a:txBody>
                  <a:tcPr marL="51141" marR="53624" marT="0" marB="0"/>
                </a:tc>
                <a:tc>
                  <a:txBody>
                    <a:bodyPr/>
                    <a:lstStyle/>
                    <a:p>
                      <a:pPr>
                        <a:lnSpc>
                          <a:spcPct val="115000"/>
                        </a:lnSpc>
                        <a:spcAft>
                          <a:spcPts val="0"/>
                        </a:spcAft>
                      </a:pPr>
                      <a:r>
                        <a:rPr lang="uk-UA" sz="2400">
                          <a:effectLst/>
                        </a:rPr>
                        <a:t>Inventor Professional 2020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a:effectLst/>
                        </a:rPr>
                        <a:t>1250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dirty="0">
                          <a:effectLst/>
                        </a:rPr>
                        <a:t>3</a:t>
                      </a:r>
                      <a:endParaRPr lang="ru-RU" sz="2400" dirty="0">
                        <a:effectLst/>
                        <a:latin typeface="Calibri"/>
                        <a:ea typeface="Times New Roman"/>
                        <a:cs typeface="Times New Roman"/>
                      </a:endParaRPr>
                    </a:p>
                  </a:txBody>
                  <a:tcPr marL="51141" marR="53624" marT="0" marB="0" anchor="ctr"/>
                </a:tc>
              </a:tr>
              <a:tr h="206724">
                <a:tc>
                  <a:txBody>
                    <a:bodyPr/>
                    <a:lstStyle/>
                    <a:p>
                      <a:pPr>
                        <a:lnSpc>
                          <a:spcPct val="115000"/>
                        </a:lnSpc>
                        <a:spcAft>
                          <a:spcPts val="0"/>
                        </a:spcAft>
                      </a:pPr>
                      <a:r>
                        <a:rPr lang="uk-UA" sz="1100">
                          <a:effectLst/>
                        </a:rPr>
                        <a:t>4</a:t>
                      </a:r>
                      <a:endParaRPr lang="ru-RU" sz="900">
                        <a:effectLst/>
                        <a:latin typeface="Calibri"/>
                        <a:ea typeface="Times New Roman"/>
                        <a:cs typeface="Times New Roman"/>
                      </a:endParaRPr>
                    </a:p>
                  </a:txBody>
                  <a:tcPr marL="51141" marR="53624" marT="0" marB="0"/>
                </a:tc>
                <a:tc>
                  <a:txBody>
                    <a:bodyPr/>
                    <a:lstStyle/>
                    <a:p>
                      <a:pPr>
                        <a:lnSpc>
                          <a:spcPct val="115000"/>
                        </a:lnSpc>
                        <a:spcAft>
                          <a:spcPts val="0"/>
                        </a:spcAft>
                      </a:pPr>
                      <a:r>
                        <a:rPr lang="uk-UA" sz="2400" dirty="0" err="1">
                          <a:effectLst/>
                        </a:rPr>
                        <a:t>Revit</a:t>
                      </a:r>
                      <a:r>
                        <a:rPr lang="uk-UA" sz="2400" dirty="0">
                          <a:effectLst/>
                        </a:rPr>
                        <a:t> 2020</a:t>
                      </a:r>
                      <a:endParaRPr lang="ru-RU" sz="2400" dirty="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a:effectLst/>
                        </a:rPr>
                        <a:t>1250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dirty="0">
                          <a:effectLst/>
                        </a:rPr>
                        <a:t>3</a:t>
                      </a:r>
                      <a:endParaRPr lang="ru-RU" sz="2400" dirty="0">
                        <a:effectLst/>
                        <a:latin typeface="Calibri"/>
                        <a:ea typeface="Times New Roman"/>
                        <a:cs typeface="Times New Roman"/>
                      </a:endParaRPr>
                    </a:p>
                  </a:txBody>
                  <a:tcPr marL="51141" marR="53624" marT="0" marB="0" anchor="ctr"/>
                </a:tc>
              </a:tr>
              <a:tr h="206724">
                <a:tc>
                  <a:txBody>
                    <a:bodyPr/>
                    <a:lstStyle/>
                    <a:p>
                      <a:pPr>
                        <a:lnSpc>
                          <a:spcPct val="115000"/>
                        </a:lnSpc>
                        <a:spcAft>
                          <a:spcPts val="0"/>
                        </a:spcAft>
                      </a:pPr>
                      <a:r>
                        <a:rPr lang="uk-UA" sz="1100">
                          <a:effectLst/>
                        </a:rPr>
                        <a:t>5</a:t>
                      </a:r>
                      <a:endParaRPr lang="ru-RU" sz="900">
                        <a:effectLst/>
                        <a:latin typeface="Calibri"/>
                        <a:ea typeface="Times New Roman"/>
                        <a:cs typeface="Times New Roman"/>
                      </a:endParaRPr>
                    </a:p>
                  </a:txBody>
                  <a:tcPr marL="51141" marR="53624" marT="0" marB="0"/>
                </a:tc>
                <a:tc>
                  <a:txBody>
                    <a:bodyPr/>
                    <a:lstStyle/>
                    <a:p>
                      <a:pPr>
                        <a:lnSpc>
                          <a:spcPct val="115000"/>
                        </a:lnSpc>
                        <a:spcAft>
                          <a:spcPts val="0"/>
                        </a:spcAft>
                      </a:pPr>
                      <a:r>
                        <a:rPr lang="uk-UA" sz="2400">
                          <a:effectLst/>
                        </a:rPr>
                        <a:t>AutoCAD Civil 3D</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a:effectLst/>
                        </a:rPr>
                        <a:t>1250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dirty="0">
                          <a:effectLst/>
                        </a:rPr>
                        <a:t>3</a:t>
                      </a:r>
                      <a:endParaRPr lang="ru-RU" sz="2400" dirty="0">
                        <a:effectLst/>
                        <a:latin typeface="Calibri"/>
                        <a:ea typeface="Times New Roman"/>
                        <a:cs typeface="Times New Roman"/>
                      </a:endParaRPr>
                    </a:p>
                  </a:txBody>
                  <a:tcPr marL="51141" marR="53624" marT="0" marB="0" anchor="ctr"/>
                </a:tc>
              </a:tr>
              <a:tr h="206724">
                <a:tc>
                  <a:txBody>
                    <a:bodyPr/>
                    <a:lstStyle/>
                    <a:p>
                      <a:pPr>
                        <a:lnSpc>
                          <a:spcPct val="115000"/>
                        </a:lnSpc>
                        <a:spcAft>
                          <a:spcPts val="0"/>
                        </a:spcAft>
                      </a:pPr>
                      <a:r>
                        <a:rPr lang="uk-UA" sz="1100">
                          <a:effectLst/>
                        </a:rPr>
                        <a:t>6</a:t>
                      </a:r>
                      <a:endParaRPr lang="ru-RU" sz="900">
                        <a:effectLst/>
                        <a:latin typeface="Calibri"/>
                        <a:ea typeface="Times New Roman"/>
                        <a:cs typeface="Times New Roman"/>
                      </a:endParaRPr>
                    </a:p>
                  </a:txBody>
                  <a:tcPr marL="51141" marR="53624" marT="0" marB="0"/>
                </a:tc>
                <a:tc>
                  <a:txBody>
                    <a:bodyPr/>
                    <a:lstStyle/>
                    <a:p>
                      <a:pPr>
                        <a:lnSpc>
                          <a:spcPct val="115000"/>
                        </a:lnSpc>
                        <a:spcAft>
                          <a:spcPts val="0"/>
                        </a:spcAft>
                      </a:pPr>
                      <a:r>
                        <a:rPr lang="uk-UA" sz="2400">
                          <a:effectLst/>
                        </a:rPr>
                        <a:t>AutoCAD 2020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a:effectLst/>
                        </a:rPr>
                        <a:t>1250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dirty="0">
                          <a:effectLst/>
                        </a:rPr>
                        <a:t>3</a:t>
                      </a:r>
                      <a:endParaRPr lang="ru-RU" sz="2400" dirty="0">
                        <a:effectLst/>
                        <a:latin typeface="Calibri"/>
                        <a:ea typeface="Times New Roman"/>
                        <a:cs typeface="Times New Roman"/>
                      </a:endParaRPr>
                    </a:p>
                  </a:txBody>
                  <a:tcPr marL="51141" marR="53624" marT="0" marB="0" anchor="ctr"/>
                </a:tc>
              </a:tr>
              <a:tr h="206724">
                <a:tc>
                  <a:txBody>
                    <a:bodyPr/>
                    <a:lstStyle/>
                    <a:p>
                      <a:pPr>
                        <a:lnSpc>
                          <a:spcPct val="115000"/>
                        </a:lnSpc>
                        <a:spcAft>
                          <a:spcPts val="0"/>
                        </a:spcAft>
                      </a:pPr>
                      <a:r>
                        <a:rPr lang="uk-UA" sz="1100">
                          <a:effectLst/>
                        </a:rPr>
                        <a:t>7</a:t>
                      </a:r>
                      <a:endParaRPr lang="ru-RU" sz="900">
                        <a:effectLst/>
                        <a:latin typeface="Calibri"/>
                        <a:ea typeface="Times New Roman"/>
                        <a:cs typeface="Times New Roman"/>
                      </a:endParaRPr>
                    </a:p>
                  </a:txBody>
                  <a:tcPr marL="51141" marR="53624" marT="0" marB="0"/>
                </a:tc>
                <a:tc>
                  <a:txBody>
                    <a:bodyPr/>
                    <a:lstStyle/>
                    <a:p>
                      <a:pPr>
                        <a:lnSpc>
                          <a:spcPct val="115000"/>
                        </a:lnSpc>
                        <a:spcAft>
                          <a:spcPts val="0"/>
                        </a:spcAft>
                      </a:pPr>
                      <a:r>
                        <a:rPr lang="uk-UA" sz="2400">
                          <a:effectLst/>
                        </a:rPr>
                        <a:t>AutoCAD Architecture 2020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a:effectLst/>
                        </a:rPr>
                        <a:t>1250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dirty="0">
                          <a:effectLst/>
                        </a:rPr>
                        <a:t>3</a:t>
                      </a:r>
                      <a:endParaRPr lang="ru-RU" sz="2400" dirty="0">
                        <a:effectLst/>
                        <a:latin typeface="Calibri"/>
                        <a:ea typeface="Times New Roman"/>
                        <a:cs typeface="Times New Roman"/>
                      </a:endParaRPr>
                    </a:p>
                  </a:txBody>
                  <a:tcPr marL="51141" marR="53624" marT="0" marB="0" anchor="ctr"/>
                </a:tc>
              </a:tr>
              <a:tr h="206724">
                <a:tc>
                  <a:txBody>
                    <a:bodyPr/>
                    <a:lstStyle/>
                    <a:p>
                      <a:pPr>
                        <a:lnSpc>
                          <a:spcPct val="115000"/>
                        </a:lnSpc>
                        <a:spcAft>
                          <a:spcPts val="0"/>
                        </a:spcAft>
                      </a:pPr>
                      <a:r>
                        <a:rPr lang="uk-UA" sz="1100">
                          <a:effectLst/>
                        </a:rPr>
                        <a:t>8</a:t>
                      </a:r>
                      <a:endParaRPr lang="ru-RU" sz="900">
                        <a:effectLst/>
                        <a:latin typeface="Calibri"/>
                        <a:ea typeface="Times New Roman"/>
                        <a:cs typeface="Times New Roman"/>
                      </a:endParaRPr>
                    </a:p>
                  </a:txBody>
                  <a:tcPr marL="51141" marR="53624" marT="0" marB="0"/>
                </a:tc>
                <a:tc>
                  <a:txBody>
                    <a:bodyPr/>
                    <a:lstStyle/>
                    <a:p>
                      <a:pPr>
                        <a:lnSpc>
                          <a:spcPct val="115000"/>
                        </a:lnSpc>
                        <a:spcAft>
                          <a:spcPts val="0"/>
                        </a:spcAft>
                      </a:pPr>
                      <a:r>
                        <a:rPr lang="uk-UA" sz="2400">
                          <a:effectLst/>
                        </a:rPr>
                        <a:t>САПР ЛИРА</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a:effectLst/>
                        </a:rPr>
                        <a:t>50</a:t>
                      </a:r>
                      <a:endParaRPr lang="ru-RU" sz="2400">
                        <a:effectLst/>
                        <a:latin typeface="Calibri"/>
                        <a:ea typeface="Times New Roman"/>
                        <a:cs typeface="Times New Roman"/>
                      </a:endParaRPr>
                    </a:p>
                  </a:txBody>
                  <a:tcPr marL="51141" marR="53624" marT="0" marB="0" anchor="ctr"/>
                </a:tc>
                <a:tc>
                  <a:txBody>
                    <a:bodyPr/>
                    <a:lstStyle/>
                    <a:p>
                      <a:pPr algn="ctr">
                        <a:lnSpc>
                          <a:spcPct val="115000"/>
                        </a:lnSpc>
                        <a:spcAft>
                          <a:spcPts val="0"/>
                        </a:spcAft>
                      </a:pPr>
                      <a:r>
                        <a:rPr lang="uk-UA" sz="2400" dirty="0">
                          <a:effectLst/>
                        </a:rPr>
                        <a:t>Довічно</a:t>
                      </a:r>
                      <a:endParaRPr lang="ru-RU" sz="2400" dirty="0">
                        <a:effectLst/>
                        <a:latin typeface="Calibri"/>
                        <a:ea typeface="Times New Roman"/>
                        <a:cs typeface="Times New Roman"/>
                      </a:endParaRPr>
                    </a:p>
                  </a:txBody>
                  <a:tcPr marL="51141" marR="53624" marT="0" marB="0" anchor="ctr"/>
                </a:tc>
              </a:tr>
            </a:tbl>
          </a:graphicData>
        </a:graphic>
      </p:graphicFrame>
    </p:spTree>
    <p:extLst>
      <p:ext uri="{BB962C8B-B14F-4D97-AF65-F5344CB8AC3E}">
        <p14:creationId xmlns:p14="http://schemas.microsoft.com/office/powerpoint/2010/main" val="198783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a:extLst>
              <a:ext uri="{28A0092B-C50C-407E-A947-70E740481C1C}">
                <a14:useLocalDpi xmlns:a14="http://schemas.microsoft.com/office/drawing/2010/main" val="0"/>
              </a:ext>
            </a:extLst>
          </a:blip>
          <a:srcRect/>
          <a:stretch>
            <a:fillRect/>
          </a:stretch>
        </p:blipFill>
        <p:spPr bwMode="auto">
          <a:xfrm>
            <a:off x="2032422" y="1700808"/>
            <a:ext cx="8127153" cy="4565650"/>
          </a:xfrm>
          <a:prstGeom prst="rect">
            <a:avLst/>
          </a:prstGeom>
          <a:noFill/>
          <a:ln>
            <a:solidFill>
              <a:schemeClr val="accent1"/>
            </a:solidFill>
          </a:ln>
        </p:spPr>
      </p:pic>
      <p:sp>
        <p:nvSpPr>
          <p:cNvPr id="7" name="TextBox 6"/>
          <p:cNvSpPr txBox="1"/>
          <p:nvPr/>
        </p:nvSpPr>
        <p:spPr>
          <a:xfrm>
            <a:off x="1371599" y="404664"/>
            <a:ext cx="10677061" cy="523220"/>
          </a:xfrm>
          <a:prstGeom prst="rect">
            <a:avLst/>
          </a:prstGeom>
          <a:noFill/>
        </p:spPr>
        <p:txBody>
          <a:bodyPr wrap="square" rtlCol="0">
            <a:spAutoFit/>
          </a:bodyPr>
          <a:lstStyle/>
          <a:p>
            <a:r>
              <a:rPr lang="uk-UA" sz="2800" dirty="0" smtClean="0"/>
              <a:t>Корпоративна Е</a:t>
            </a:r>
            <a:r>
              <a:rPr lang="uk-UA" sz="2800" dirty="0"/>
              <a:t>лектронна Поштова Система   -</a:t>
            </a:r>
            <a:r>
              <a:rPr lang="uk-UA" sz="2800" dirty="0" smtClean="0"/>
              <a:t>    КЕПС</a:t>
            </a:r>
            <a:endParaRPr lang="uk-UA" sz="2800" dirty="0"/>
          </a:p>
        </p:txBody>
      </p:sp>
    </p:spTree>
    <p:extLst>
      <p:ext uri="{BB962C8B-B14F-4D97-AF65-F5344CB8AC3E}">
        <p14:creationId xmlns:p14="http://schemas.microsoft.com/office/powerpoint/2010/main" val="1469719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сигма"/>
          <p:cNvPicPr/>
          <p:nvPr/>
        </p:nvPicPr>
        <p:blipFill>
          <a:blip r:embed="rId3"/>
          <a:srcRect/>
          <a:stretch>
            <a:fillRect/>
          </a:stretch>
        </p:blipFill>
        <p:spPr bwMode="auto">
          <a:xfrm>
            <a:off x="1295467" y="1460977"/>
            <a:ext cx="9793088" cy="4704327"/>
          </a:xfrm>
          <a:prstGeom prst="rect">
            <a:avLst/>
          </a:prstGeom>
          <a:noFill/>
          <a:ln w="9525">
            <a:noFill/>
            <a:miter lim="800000"/>
            <a:headEnd/>
            <a:tailEnd/>
          </a:ln>
        </p:spPr>
      </p:pic>
      <p:sp>
        <p:nvSpPr>
          <p:cNvPr id="4" name="Прямоугольник 3"/>
          <p:cNvSpPr/>
          <p:nvPr/>
        </p:nvSpPr>
        <p:spPr>
          <a:xfrm>
            <a:off x="1355834" y="260648"/>
            <a:ext cx="9828731" cy="1200329"/>
          </a:xfrm>
          <a:prstGeom prst="rect">
            <a:avLst/>
          </a:prstGeom>
        </p:spPr>
        <p:txBody>
          <a:bodyPr wrap="square">
            <a:spAutoFit/>
          </a:bodyPr>
          <a:lstStyle/>
          <a:p>
            <a:pPr marL="896938" indent="-896938"/>
            <a:r>
              <a:rPr lang="uk-UA" b="1" dirty="0" smtClean="0">
                <a:solidFill>
                  <a:srgbClr val="404040"/>
                </a:solidFill>
                <a:effectLst/>
                <a:latin typeface="Times New Roman"/>
                <a:ea typeface="Times New Roman"/>
              </a:rPr>
              <a:t>АСУ «СІГМА»  </a:t>
            </a:r>
            <a:r>
              <a:rPr lang="uk-UA" dirty="0" smtClean="0">
                <a:solidFill>
                  <a:srgbClr val="404040"/>
                </a:solidFill>
                <a:effectLst/>
                <a:latin typeface="Times New Roman"/>
                <a:ea typeface="Times New Roman"/>
              </a:rPr>
              <a:t>-  сукупність організаційно-економічних заходів на базі математичних методів і сучасних засобів обробки інформації, яка забезпечує оптимальне використання трудових і матеріальних ресурсів при вирішенні комплексу задач по управлінню навчально-виховним, науковим та фінансово-господарським процесом ВНЗ</a:t>
            </a:r>
            <a:endParaRPr lang="ru-RU" dirty="0"/>
          </a:p>
        </p:txBody>
      </p:sp>
    </p:spTree>
    <p:extLst>
      <p:ext uri="{BB962C8B-B14F-4D97-AF65-F5344CB8AC3E}">
        <p14:creationId xmlns:p14="http://schemas.microsoft.com/office/powerpoint/2010/main" val="30339477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103446" y="548680"/>
            <a:ext cx="10273141" cy="646331"/>
          </a:xfrm>
          <a:prstGeom prst="rect">
            <a:avLst/>
          </a:prstGeom>
          <a:ln>
            <a:solidFill>
              <a:schemeClr val="accent6">
                <a:lumMod val="50000"/>
              </a:schemeClr>
            </a:solidFill>
          </a:ln>
          <a:effectLst>
            <a:glow rad="1016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wrap="square">
            <a:spAutoFit/>
          </a:bodyPr>
          <a:lstStyle/>
          <a:p>
            <a:r>
              <a:rPr lang="uk-UA" dirty="0" smtClean="0">
                <a:ln>
                  <a:solidFill>
                    <a:schemeClr val="accent2">
                      <a:lumMod val="50000"/>
                    </a:schemeClr>
                  </a:solidFill>
                </a:ln>
                <a:effectLst/>
                <a:latin typeface="Tahoma" panose="020B0604030504040204" pitchFamily="34" charset="0"/>
                <a:ea typeface="Tahoma" panose="020B0604030504040204" pitchFamily="34" charset="0"/>
                <a:cs typeface="Tahoma" panose="020B0604030504040204" pitchFamily="34" charset="0"/>
              </a:rPr>
              <a:t>Для подолання труднощів при створенні розкладу: пошуку помилок, економії часу роботи створений і діє пакет програм "Розклад" для диспетчерської  Навчального відділу ПДАБА</a:t>
            </a:r>
            <a:endParaRPr lang="ru-RU" dirty="0">
              <a:ln>
                <a:solidFill>
                  <a:schemeClr val="accent2">
                    <a:lumMod val="50000"/>
                  </a:schemeClr>
                </a:solidFill>
              </a:ln>
              <a:latin typeface="Tahoma" panose="020B0604030504040204" pitchFamily="34" charset="0"/>
              <a:ea typeface="Tahoma" panose="020B0604030504040204" pitchFamily="34" charset="0"/>
              <a:cs typeface="Tahoma" panose="020B0604030504040204" pitchFamily="34" charset="0"/>
            </a:endParaRPr>
          </a:p>
        </p:txBody>
      </p:sp>
      <p:pic>
        <p:nvPicPr>
          <p:cNvPr id="8" name="Рисунок 7"/>
          <p:cNvPicPr/>
          <p:nvPr/>
        </p:nvPicPr>
        <p:blipFill>
          <a:blip r:embed="rId2"/>
          <a:srcRect/>
          <a:stretch>
            <a:fillRect/>
          </a:stretch>
        </p:blipFill>
        <p:spPr bwMode="auto">
          <a:xfrm>
            <a:off x="1391478" y="1665604"/>
            <a:ext cx="9985109" cy="4499700"/>
          </a:xfrm>
          <a:prstGeom prst="rect">
            <a:avLst/>
          </a:prstGeom>
          <a:noFill/>
          <a:ln w="9525">
            <a:noFill/>
            <a:miter lim="800000"/>
            <a:headEnd/>
            <a:tailEnd/>
          </a:ln>
        </p:spPr>
      </p:pic>
    </p:spTree>
    <p:extLst>
      <p:ext uri="{BB962C8B-B14F-4D97-AF65-F5344CB8AC3E}">
        <p14:creationId xmlns:p14="http://schemas.microsoft.com/office/powerpoint/2010/main" val="2792718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23392" y="407258"/>
            <a:ext cx="10753195" cy="646331"/>
          </a:xfrm>
          <a:prstGeom prst="rect">
            <a:avLst/>
          </a:prstGeom>
        </p:spPr>
        <p:txBody>
          <a:bodyPr wrap="square">
            <a:spAutoFit/>
          </a:bodyPr>
          <a:lstStyle/>
          <a:p>
            <a:pPr algn="ctr">
              <a:spcAft>
                <a:spcPts val="0"/>
              </a:spcAft>
            </a:pPr>
            <a:r>
              <a:rPr lang="uk-UA" dirty="0" smtClean="0">
                <a:solidFill>
                  <a:srgbClr val="404040"/>
                </a:solidFill>
                <a:effectLst/>
                <a:latin typeface="Times New Roman"/>
                <a:ea typeface="Times New Roman"/>
              </a:rPr>
              <a:t>Використання додаткових </a:t>
            </a:r>
            <a:r>
              <a:rPr lang="uk-UA" dirty="0" err="1" smtClean="0">
                <a:solidFill>
                  <a:srgbClr val="404040"/>
                </a:solidFill>
                <a:effectLst/>
                <a:latin typeface="Times New Roman"/>
                <a:ea typeface="Times New Roman"/>
              </a:rPr>
              <a:t>Web</a:t>
            </a:r>
            <a:r>
              <a:rPr lang="uk-UA" dirty="0" smtClean="0">
                <a:solidFill>
                  <a:srgbClr val="404040"/>
                </a:solidFill>
                <a:effectLst/>
                <a:latin typeface="Times New Roman"/>
                <a:ea typeface="Times New Roman"/>
              </a:rPr>
              <a:t>-сценаріїв забезпечує оперативну</a:t>
            </a:r>
            <a:endParaRPr lang="ru-RU" sz="1100" dirty="0" smtClean="0">
              <a:effectLst/>
              <a:latin typeface="Times New Roman"/>
              <a:ea typeface="Times New Roman"/>
            </a:endParaRPr>
          </a:p>
          <a:p>
            <a:pPr algn="ctr">
              <a:spcAft>
                <a:spcPts val="0"/>
              </a:spcAft>
            </a:pPr>
            <a:r>
              <a:rPr lang="uk-UA" dirty="0" smtClean="0">
                <a:solidFill>
                  <a:srgbClr val="404040"/>
                </a:solidFill>
                <a:effectLst/>
                <a:latin typeface="Times New Roman"/>
                <a:ea typeface="Times New Roman"/>
              </a:rPr>
              <a:t>передачу "Розкладу занять"  та  "Рейтингів студентів для нарахування стипендії" </a:t>
            </a:r>
            <a:r>
              <a:rPr lang="uk-UA" b="1" dirty="0" smtClean="0">
                <a:solidFill>
                  <a:srgbClr val="404040"/>
                </a:solidFill>
                <a:effectLst/>
                <a:latin typeface="Times New Roman"/>
                <a:ea typeface="Times New Roman"/>
              </a:rPr>
              <a:t>на сайт академії</a:t>
            </a:r>
            <a:endParaRPr lang="ru-RU" sz="1100" dirty="0">
              <a:effectLst/>
              <a:latin typeface="Times New Roman"/>
              <a:ea typeface="Times New Roman"/>
            </a:endParaRPr>
          </a:p>
        </p:txBody>
      </p:sp>
      <p:pic>
        <p:nvPicPr>
          <p:cNvPr id="5" name="Рисунок 4"/>
          <p:cNvPicPr/>
          <p:nvPr/>
        </p:nvPicPr>
        <p:blipFill>
          <a:blip r:embed="rId2"/>
          <a:srcRect/>
          <a:stretch>
            <a:fillRect/>
          </a:stretch>
        </p:blipFill>
        <p:spPr bwMode="auto">
          <a:xfrm>
            <a:off x="1447800" y="1510664"/>
            <a:ext cx="9544743" cy="4438616"/>
          </a:xfrm>
          <a:prstGeom prst="rect">
            <a:avLst/>
          </a:prstGeom>
          <a:noFill/>
          <a:ln w="9525">
            <a:noFill/>
            <a:miter lim="800000"/>
            <a:headEnd/>
            <a:tailEnd/>
          </a:ln>
        </p:spPr>
      </p:pic>
    </p:spTree>
    <p:extLst>
      <p:ext uri="{BB962C8B-B14F-4D97-AF65-F5344CB8AC3E}">
        <p14:creationId xmlns:p14="http://schemas.microsoft.com/office/powerpoint/2010/main" val="18128348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1447800"/>
            <a:ext cx="8534400" cy="806531"/>
          </a:xfrm>
        </p:spPr>
        <p:txBody>
          <a:bodyPr/>
          <a:lstStyle/>
          <a:p>
            <a:r>
              <a:rPr lang="uk-UA" dirty="0" smtClean="0"/>
              <a:t>ВІРТУАЛЬНИЙ ЧИТАЛЬНИЙ ЗАЛ</a:t>
            </a:r>
            <a:endParaRPr lang="ru-RU" dirty="0"/>
          </a:p>
        </p:txBody>
      </p:sp>
      <p:sp>
        <p:nvSpPr>
          <p:cNvPr id="4" name="object 39"/>
          <p:cNvSpPr txBox="1">
            <a:spLocks noGrp="1"/>
          </p:cNvSpPr>
          <p:nvPr>
            <p:ph idx="4294967295"/>
          </p:nvPr>
        </p:nvSpPr>
        <p:spPr>
          <a:xfrm>
            <a:off x="1524000" y="399394"/>
            <a:ext cx="8742185" cy="929998"/>
          </a:xfrm>
          <a:prstGeom prst="rect">
            <a:avLst/>
          </a:prstGeom>
        </p:spPr>
        <p:txBody>
          <a:bodyPr vert="horz" wrap="square" lIns="0" tIns="12700" rIns="0" bIns="0" rtlCol="0">
            <a:spAutoFit/>
          </a:bodyPr>
          <a:lstStyle/>
          <a:p>
            <a:pPr marL="12700" marR="5080">
              <a:lnSpc>
                <a:spcPct val="149300"/>
              </a:lnSpc>
              <a:spcBef>
                <a:spcPts val="100"/>
              </a:spcBef>
            </a:pPr>
            <a:r>
              <a:rPr sz="2000" u="none" spc="-10" dirty="0">
                <a:latin typeface="Calibri"/>
                <a:cs typeface="Calibri"/>
              </a:rPr>
              <a:t>Створено</a:t>
            </a:r>
            <a:r>
              <a:rPr sz="2000" u="none" spc="10" dirty="0">
                <a:latin typeface="Calibri"/>
                <a:cs typeface="Calibri"/>
              </a:rPr>
              <a:t> </a:t>
            </a:r>
            <a:r>
              <a:rPr sz="2000" u="none" spc="-5" dirty="0">
                <a:latin typeface="Calibri"/>
                <a:cs typeface="Calibri"/>
              </a:rPr>
              <a:t>–</a:t>
            </a:r>
            <a:r>
              <a:rPr sz="2000" u="none" spc="10" dirty="0">
                <a:latin typeface="Calibri"/>
                <a:cs typeface="Calibri"/>
              </a:rPr>
              <a:t> </a:t>
            </a:r>
            <a:r>
              <a:rPr sz="2000" u="none" spc="-10" dirty="0">
                <a:latin typeface="Calibri"/>
                <a:cs typeface="Calibri"/>
              </a:rPr>
              <a:t>вересень</a:t>
            </a:r>
            <a:r>
              <a:rPr sz="2000" u="none" spc="15" dirty="0">
                <a:latin typeface="Calibri"/>
                <a:cs typeface="Calibri"/>
              </a:rPr>
              <a:t> </a:t>
            </a:r>
            <a:r>
              <a:rPr sz="2000" u="none" spc="-5" dirty="0">
                <a:latin typeface="Calibri"/>
                <a:cs typeface="Calibri"/>
              </a:rPr>
              <a:t>2020</a:t>
            </a:r>
            <a:r>
              <a:rPr sz="2000" u="none" spc="-15" dirty="0">
                <a:latin typeface="Calibri"/>
                <a:cs typeface="Calibri"/>
              </a:rPr>
              <a:t> </a:t>
            </a:r>
            <a:r>
              <a:rPr sz="2000" u="none" spc="-5" dirty="0">
                <a:latin typeface="Calibri"/>
                <a:cs typeface="Calibri"/>
              </a:rPr>
              <a:t>р. </a:t>
            </a:r>
            <a:r>
              <a:rPr sz="2000" u="none" spc="-570" dirty="0">
                <a:latin typeface="Calibri"/>
                <a:cs typeface="Calibri"/>
              </a:rPr>
              <a:t> </a:t>
            </a:r>
            <a:r>
              <a:rPr sz="2000" u="none" spc="-10" dirty="0">
                <a:latin typeface="Calibri"/>
                <a:cs typeface="Calibri"/>
              </a:rPr>
              <a:t>Налічує</a:t>
            </a:r>
            <a:r>
              <a:rPr sz="2000" u="none" spc="-15" dirty="0">
                <a:latin typeface="Calibri"/>
                <a:cs typeface="Calibri"/>
              </a:rPr>
              <a:t> </a:t>
            </a:r>
            <a:r>
              <a:rPr sz="2000" u="none" spc="-5" dirty="0">
                <a:latin typeface="Calibri"/>
                <a:cs typeface="Calibri"/>
              </a:rPr>
              <a:t>–</a:t>
            </a:r>
            <a:r>
              <a:rPr sz="2000" u="none" spc="15" dirty="0">
                <a:latin typeface="Calibri"/>
                <a:cs typeface="Calibri"/>
              </a:rPr>
              <a:t> </a:t>
            </a:r>
            <a:r>
              <a:rPr lang="ru-RU" sz="2000" u="none" spc="-5" dirty="0" smtClean="0">
                <a:latin typeface="Calibri"/>
                <a:cs typeface="Calibri"/>
              </a:rPr>
              <a:t>17641</a:t>
            </a:r>
            <a:r>
              <a:rPr sz="2000" u="none" spc="-10" dirty="0" smtClean="0">
                <a:latin typeface="Calibri"/>
                <a:cs typeface="Calibri"/>
              </a:rPr>
              <a:t> документ </a:t>
            </a:r>
            <a:r>
              <a:rPr sz="2000" u="none" spc="-5" dirty="0" smtClean="0">
                <a:latin typeface="Calibri"/>
                <a:cs typeface="Calibri"/>
              </a:rPr>
              <a:t> </a:t>
            </a:r>
            <a:r>
              <a:rPr sz="2000" u="none" spc="-5" dirty="0">
                <a:latin typeface="Calibri"/>
                <a:cs typeface="Calibri"/>
              </a:rPr>
              <a:t>Користувачів</a:t>
            </a:r>
            <a:r>
              <a:rPr sz="2000" u="none" spc="-20" dirty="0">
                <a:latin typeface="Calibri"/>
                <a:cs typeface="Calibri"/>
              </a:rPr>
              <a:t> </a:t>
            </a:r>
            <a:r>
              <a:rPr sz="2000" u="none" spc="-5" dirty="0">
                <a:latin typeface="Calibri"/>
                <a:cs typeface="Calibri"/>
              </a:rPr>
              <a:t>–</a:t>
            </a:r>
            <a:r>
              <a:rPr sz="2000" u="none" spc="10" dirty="0">
                <a:latin typeface="Calibri"/>
                <a:cs typeface="Calibri"/>
              </a:rPr>
              <a:t> </a:t>
            </a:r>
            <a:r>
              <a:rPr lang="ru-RU" sz="2000" u="none" dirty="0" smtClean="0">
                <a:latin typeface="Calibri"/>
                <a:cs typeface="Calibri"/>
              </a:rPr>
              <a:t>9</a:t>
            </a:r>
            <a:r>
              <a:rPr sz="2000" u="none" dirty="0" smtClean="0">
                <a:latin typeface="Calibri"/>
                <a:cs typeface="Calibri"/>
              </a:rPr>
              <a:t>75</a:t>
            </a:r>
            <a:r>
              <a:rPr lang="uk-UA" sz="2000" u="none" dirty="0" smtClean="0">
                <a:latin typeface="Calibri"/>
                <a:cs typeface="Calibri"/>
              </a:rPr>
              <a:t/>
            </a:r>
            <a:br>
              <a:rPr lang="uk-UA" sz="2000" u="none" dirty="0" smtClean="0">
                <a:latin typeface="Calibri"/>
                <a:cs typeface="Calibri"/>
              </a:rPr>
            </a:br>
            <a:r>
              <a:rPr lang="uk-UA" sz="2000" u="none" dirty="0" smtClean="0">
                <a:latin typeface="Calibri"/>
                <a:cs typeface="Calibri"/>
              </a:rPr>
              <a:t>Відвідувань </a:t>
            </a:r>
            <a:r>
              <a:rPr lang="uk-UA" sz="2000" u="none" spc="-5" dirty="0" smtClean="0">
                <a:latin typeface="Calibri"/>
                <a:cs typeface="Calibri"/>
              </a:rPr>
              <a:t>– 40000</a:t>
            </a:r>
            <a:endParaRPr sz="2000" dirty="0">
              <a:latin typeface="Calibri"/>
              <a:cs typeface="Calibri"/>
            </a:endParaRPr>
          </a:p>
        </p:txBody>
      </p:sp>
      <p:pic>
        <p:nvPicPr>
          <p:cNvPr id="5" name="object 41"/>
          <p:cNvPicPr/>
          <p:nvPr/>
        </p:nvPicPr>
        <p:blipFill>
          <a:blip r:embed="rId2" cstate="print"/>
          <a:stretch>
            <a:fillRect/>
          </a:stretch>
        </p:blipFill>
        <p:spPr>
          <a:xfrm>
            <a:off x="7383517" y="2254330"/>
            <a:ext cx="3981767" cy="2393869"/>
          </a:xfrm>
          <a:prstGeom prst="rect">
            <a:avLst/>
          </a:prstGeom>
        </p:spPr>
      </p:pic>
      <p:sp>
        <p:nvSpPr>
          <p:cNvPr id="6" name="object 40"/>
          <p:cNvSpPr txBox="1"/>
          <p:nvPr/>
        </p:nvSpPr>
        <p:spPr>
          <a:xfrm>
            <a:off x="1524000" y="3843590"/>
            <a:ext cx="8742185" cy="2517997"/>
          </a:xfrm>
          <a:prstGeom prst="rect">
            <a:avLst/>
          </a:prstGeom>
        </p:spPr>
        <p:txBody>
          <a:bodyPr vert="horz" wrap="square" lIns="0" tIns="207645" rIns="0" bIns="0" rtlCol="0">
            <a:spAutoFit/>
          </a:bodyPr>
          <a:lstStyle/>
          <a:p>
            <a:pPr marL="12700">
              <a:lnSpc>
                <a:spcPct val="100000"/>
              </a:lnSpc>
              <a:spcBef>
                <a:spcPts val="1635"/>
              </a:spcBef>
            </a:pPr>
            <a:r>
              <a:rPr sz="2000" b="1" spc="-5" dirty="0" err="1">
                <a:solidFill>
                  <a:srgbClr val="17365D"/>
                </a:solidFill>
                <a:latin typeface="Calibri"/>
                <a:cs typeface="Calibri"/>
              </a:rPr>
              <a:t>Інформація</a:t>
            </a:r>
            <a:r>
              <a:rPr sz="2000" b="1" spc="-20" dirty="0">
                <a:solidFill>
                  <a:srgbClr val="17365D"/>
                </a:solidFill>
                <a:latin typeface="Calibri"/>
                <a:cs typeface="Calibri"/>
              </a:rPr>
              <a:t> </a:t>
            </a:r>
            <a:r>
              <a:rPr lang="uk-UA" sz="2000" b="1" spc="-5" dirty="0" smtClean="0">
                <a:solidFill>
                  <a:srgbClr val="17365D"/>
                </a:solidFill>
                <a:latin typeface="Calibri"/>
                <a:cs typeface="Calibri"/>
              </a:rPr>
              <a:t>подана у форматі</a:t>
            </a:r>
            <a:r>
              <a:rPr sz="2000" b="1" spc="-15" dirty="0" smtClean="0">
                <a:solidFill>
                  <a:srgbClr val="17365D"/>
                </a:solidFill>
                <a:latin typeface="Calibri"/>
                <a:cs typeface="Calibri"/>
              </a:rPr>
              <a:t> </a:t>
            </a:r>
            <a:r>
              <a:rPr sz="2000" b="1" spc="-5" dirty="0">
                <a:solidFill>
                  <a:srgbClr val="17365D"/>
                </a:solidFill>
                <a:latin typeface="Calibri"/>
                <a:cs typeface="Calibri"/>
              </a:rPr>
              <a:t>:</a:t>
            </a:r>
            <a:endParaRPr sz="2000" dirty="0">
              <a:latin typeface="Calibri"/>
              <a:cs typeface="Calibri"/>
            </a:endParaRPr>
          </a:p>
          <a:p>
            <a:pPr marL="643255" indent="-402590">
              <a:lnSpc>
                <a:spcPct val="100000"/>
              </a:lnSpc>
              <a:spcBef>
                <a:spcPts val="1535"/>
              </a:spcBef>
              <a:buFont typeface="Wingdings"/>
              <a:buChar char=""/>
              <a:tabLst>
                <a:tab pos="643255" algn="l"/>
                <a:tab pos="643890" algn="l"/>
                <a:tab pos="5859780" algn="l"/>
              </a:tabLst>
            </a:pPr>
            <a:r>
              <a:rPr sz="2000" b="1" spc="-5" dirty="0">
                <a:solidFill>
                  <a:srgbClr val="17365D"/>
                </a:solidFill>
                <a:latin typeface="Calibri"/>
                <a:cs typeface="Calibri"/>
              </a:rPr>
              <a:t>I</a:t>
            </a:r>
            <a:r>
              <a:rPr sz="2000" b="1" dirty="0">
                <a:solidFill>
                  <a:srgbClr val="17365D"/>
                </a:solidFill>
                <a:latin typeface="Calibri"/>
                <a:cs typeface="Calibri"/>
              </a:rPr>
              <a:t> </a:t>
            </a:r>
            <a:r>
              <a:rPr sz="2000" b="1" spc="-5" dirty="0">
                <a:solidFill>
                  <a:srgbClr val="17365D"/>
                </a:solidFill>
                <a:latin typeface="Calibri"/>
                <a:cs typeface="Calibri"/>
              </a:rPr>
              <a:t>курс –</a:t>
            </a:r>
            <a:r>
              <a:rPr sz="2000" b="1" spc="30" dirty="0">
                <a:solidFill>
                  <a:srgbClr val="17365D"/>
                </a:solidFill>
                <a:latin typeface="Calibri"/>
                <a:cs typeface="Calibri"/>
              </a:rPr>
              <a:t> </a:t>
            </a:r>
            <a:r>
              <a:rPr sz="2000" b="1" spc="-5" dirty="0">
                <a:solidFill>
                  <a:srgbClr val="17365D"/>
                </a:solidFill>
                <a:latin typeface="Calibri"/>
                <a:cs typeface="Calibri"/>
              </a:rPr>
              <a:t>факультет</a:t>
            </a:r>
            <a:r>
              <a:rPr sz="2000" b="1" spc="5" dirty="0">
                <a:solidFill>
                  <a:srgbClr val="17365D"/>
                </a:solidFill>
                <a:latin typeface="Calibri"/>
                <a:cs typeface="Calibri"/>
              </a:rPr>
              <a:t> </a:t>
            </a:r>
            <a:r>
              <a:rPr sz="2000" b="1" spc="-5" dirty="0">
                <a:solidFill>
                  <a:srgbClr val="17365D"/>
                </a:solidFill>
                <a:latin typeface="Calibri"/>
                <a:cs typeface="Calibri"/>
              </a:rPr>
              <a:t>–</a:t>
            </a:r>
            <a:r>
              <a:rPr sz="2000" b="1" spc="30" dirty="0">
                <a:solidFill>
                  <a:srgbClr val="17365D"/>
                </a:solidFill>
                <a:latin typeface="Calibri"/>
                <a:cs typeface="Calibri"/>
              </a:rPr>
              <a:t> </a:t>
            </a:r>
            <a:r>
              <a:rPr sz="2000" b="1" spc="-5" dirty="0" err="1">
                <a:solidFill>
                  <a:srgbClr val="17365D"/>
                </a:solidFill>
                <a:latin typeface="Calibri"/>
                <a:cs typeface="Calibri"/>
              </a:rPr>
              <a:t>спеціальність</a:t>
            </a:r>
            <a:r>
              <a:rPr sz="2000" b="1" spc="5" dirty="0">
                <a:solidFill>
                  <a:srgbClr val="17365D"/>
                </a:solidFill>
                <a:latin typeface="Calibri"/>
                <a:cs typeface="Calibri"/>
              </a:rPr>
              <a:t> </a:t>
            </a:r>
            <a:r>
              <a:rPr sz="2000" b="1" spc="-5" dirty="0" smtClean="0">
                <a:solidFill>
                  <a:srgbClr val="17365D"/>
                </a:solidFill>
                <a:latin typeface="Calibri"/>
                <a:cs typeface="Calibri"/>
              </a:rPr>
              <a:t>–</a:t>
            </a:r>
            <a:r>
              <a:rPr sz="2000" b="1" spc="-5" dirty="0" err="1" smtClean="0">
                <a:solidFill>
                  <a:srgbClr val="17365D"/>
                </a:solidFill>
                <a:latin typeface="Calibri"/>
                <a:cs typeface="Calibri"/>
              </a:rPr>
              <a:t>дисципліна</a:t>
            </a:r>
            <a:endParaRPr sz="2000" dirty="0">
              <a:latin typeface="Calibri"/>
              <a:cs typeface="Calibri"/>
            </a:endParaRPr>
          </a:p>
          <a:p>
            <a:pPr marL="643255" indent="-402590">
              <a:lnSpc>
                <a:spcPct val="100000"/>
              </a:lnSpc>
              <a:spcBef>
                <a:spcPts val="535"/>
              </a:spcBef>
              <a:buFont typeface="Wingdings"/>
              <a:buChar char=""/>
              <a:tabLst>
                <a:tab pos="643255" algn="l"/>
                <a:tab pos="643890" algn="l"/>
              </a:tabLst>
            </a:pPr>
            <a:r>
              <a:rPr sz="2000" b="1" spc="-5" dirty="0">
                <a:solidFill>
                  <a:srgbClr val="17365D"/>
                </a:solidFill>
                <a:latin typeface="Calibri"/>
                <a:cs typeface="Calibri"/>
              </a:rPr>
              <a:t>Кафедра</a:t>
            </a:r>
            <a:r>
              <a:rPr sz="2000" b="1" spc="-35" dirty="0">
                <a:solidFill>
                  <a:srgbClr val="17365D"/>
                </a:solidFill>
                <a:latin typeface="Calibri"/>
                <a:cs typeface="Calibri"/>
              </a:rPr>
              <a:t> </a:t>
            </a:r>
            <a:r>
              <a:rPr sz="2000" b="1" spc="-5" dirty="0">
                <a:solidFill>
                  <a:srgbClr val="17365D"/>
                </a:solidFill>
                <a:latin typeface="Calibri"/>
                <a:cs typeface="Calibri"/>
              </a:rPr>
              <a:t>–</a:t>
            </a:r>
            <a:r>
              <a:rPr sz="2000" b="1" spc="-10" dirty="0">
                <a:solidFill>
                  <a:srgbClr val="17365D"/>
                </a:solidFill>
                <a:latin typeface="Calibri"/>
                <a:cs typeface="Calibri"/>
              </a:rPr>
              <a:t> </a:t>
            </a:r>
            <a:r>
              <a:rPr sz="2000" b="1" spc="-5" dirty="0">
                <a:solidFill>
                  <a:srgbClr val="17365D"/>
                </a:solidFill>
                <a:latin typeface="Calibri"/>
                <a:cs typeface="Calibri"/>
              </a:rPr>
              <a:t>дисципліна</a:t>
            </a:r>
            <a:endParaRPr sz="2000" dirty="0">
              <a:latin typeface="Calibri"/>
              <a:cs typeface="Calibri"/>
            </a:endParaRPr>
          </a:p>
          <a:p>
            <a:pPr marL="643255" indent="-402590">
              <a:lnSpc>
                <a:spcPct val="100000"/>
              </a:lnSpc>
              <a:spcBef>
                <a:spcPts val="550"/>
              </a:spcBef>
              <a:buFont typeface="Wingdings"/>
              <a:buChar char=""/>
              <a:tabLst>
                <a:tab pos="643255" algn="l"/>
                <a:tab pos="643890" algn="l"/>
              </a:tabLst>
            </a:pPr>
            <a:r>
              <a:rPr sz="2000" b="1" spc="-5" dirty="0">
                <a:solidFill>
                  <a:srgbClr val="17365D"/>
                </a:solidFill>
                <a:latin typeface="Calibri"/>
                <a:cs typeface="Calibri"/>
              </a:rPr>
              <a:t>САПР</a:t>
            </a:r>
            <a:r>
              <a:rPr sz="2000" b="1" spc="-65" dirty="0">
                <a:solidFill>
                  <a:srgbClr val="17365D"/>
                </a:solidFill>
                <a:latin typeface="Calibri"/>
                <a:cs typeface="Calibri"/>
              </a:rPr>
              <a:t> </a:t>
            </a:r>
            <a:r>
              <a:rPr sz="2000" b="1" spc="5" dirty="0">
                <a:solidFill>
                  <a:srgbClr val="17365D"/>
                </a:solidFill>
                <a:latin typeface="Calibri"/>
                <a:cs typeface="Calibri"/>
              </a:rPr>
              <a:t>ЮЦ</a:t>
            </a:r>
            <a:endParaRPr sz="2000" dirty="0">
              <a:latin typeface="Calibri"/>
              <a:cs typeface="Calibri"/>
            </a:endParaRPr>
          </a:p>
          <a:p>
            <a:pPr marL="643255" indent="-402590">
              <a:lnSpc>
                <a:spcPct val="100000"/>
              </a:lnSpc>
              <a:spcBef>
                <a:spcPts val="530"/>
              </a:spcBef>
              <a:buSzPct val="92307"/>
              <a:buFont typeface="Wingdings"/>
              <a:buChar char=""/>
              <a:tabLst>
                <a:tab pos="643255" algn="l"/>
                <a:tab pos="643890" algn="l"/>
              </a:tabLst>
            </a:pPr>
            <a:r>
              <a:rPr sz="2000" b="1" spc="-10" dirty="0">
                <a:solidFill>
                  <a:srgbClr val="17365D"/>
                </a:solidFill>
                <a:latin typeface="Calibri"/>
                <a:cs typeface="Calibri"/>
              </a:rPr>
              <a:t>Викладачам</a:t>
            </a:r>
            <a:r>
              <a:rPr sz="2000" b="1" spc="20" dirty="0">
                <a:solidFill>
                  <a:srgbClr val="17365D"/>
                </a:solidFill>
                <a:latin typeface="Calibri"/>
                <a:cs typeface="Calibri"/>
              </a:rPr>
              <a:t> </a:t>
            </a:r>
            <a:r>
              <a:rPr sz="2000" b="1" spc="-5" dirty="0">
                <a:solidFill>
                  <a:srgbClr val="17365D"/>
                </a:solidFill>
                <a:latin typeface="Calibri"/>
                <a:cs typeface="Calibri"/>
              </a:rPr>
              <a:t>– дистанційне</a:t>
            </a:r>
            <a:r>
              <a:rPr sz="2000" b="1" spc="-15" dirty="0">
                <a:solidFill>
                  <a:srgbClr val="17365D"/>
                </a:solidFill>
                <a:latin typeface="Calibri"/>
                <a:cs typeface="Calibri"/>
              </a:rPr>
              <a:t> </a:t>
            </a:r>
            <a:r>
              <a:rPr sz="2000" b="1" spc="-5" dirty="0">
                <a:solidFill>
                  <a:srgbClr val="17365D"/>
                </a:solidFill>
                <a:latin typeface="Calibri"/>
                <a:cs typeface="Calibri"/>
              </a:rPr>
              <a:t>навчання</a:t>
            </a:r>
            <a:r>
              <a:rPr sz="2000" b="1" spc="25" dirty="0">
                <a:solidFill>
                  <a:srgbClr val="17365D"/>
                </a:solidFill>
                <a:latin typeface="Calibri"/>
                <a:cs typeface="Calibri"/>
              </a:rPr>
              <a:t> </a:t>
            </a:r>
            <a:r>
              <a:rPr sz="2000" b="1" spc="-5" dirty="0">
                <a:solidFill>
                  <a:srgbClr val="17365D"/>
                </a:solidFill>
                <a:latin typeface="Calibri"/>
                <a:cs typeface="Calibri"/>
              </a:rPr>
              <a:t>–</a:t>
            </a:r>
            <a:r>
              <a:rPr sz="2000" b="1" dirty="0">
                <a:solidFill>
                  <a:srgbClr val="17365D"/>
                </a:solidFill>
                <a:latin typeface="Calibri"/>
                <a:cs typeface="Calibri"/>
              </a:rPr>
              <a:t> </a:t>
            </a:r>
            <a:r>
              <a:rPr sz="2000" b="1" spc="-5" dirty="0">
                <a:solidFill>
                  <a:srgbClr val="17365D"/>
                </a:solidFill>
                <a:latin typeface="Calibri"/>
                <a:cs typeface="Calibri"/>
              </a:rPr>
              <a:t>науковцям</a:t>
            </a:r>
            <a:r>
              <a:rPr sz="2000" b="1" spc="20" dirty="0">
                <a:solidFill>
                  <a:srgbClr val="17365D"/>
                </a:solidFill>
                <a:latin typeface="Calibri"/>
                <a:cs typeface="Calibri"/>
              </a:rPr>
              <a:t> </a:t>
            </a:r>
            <a:r>
              <a:rPr sz="2000" b="1" spc="-5" dirty="0">
                <a:solidFill>
                  <a:srgbClr val="17365D"/>
                </a:solidFill>
                <a:latin typeface="Calibri"/>
                <a:cs typeface="Calibri"/>
              </a:rPr>
              <a:t>– словники</a:t>
            </a:r>
            <a:endParaRPr sz="2000" dirty="0">
              <a:latin typeface="Calibri"/>
              <a:cs typeface="Calibri"/>
            </a:endParaRPr>
          </a:p>
          <a:p>
            <a:pPr marL="643255" indent="-402590">
              <a:lnSpc>
                <a:spcPct val="100000"/>
              </a:lnSpc>
              <a:spcBef>
                <a:spcPts val="530"/>
              </a:spcBef>
              <a:buFont typeface="Wingdings"/>
              <a:buChar char=""/>
              <a:tabLst>
                <a:tab pos="643255" algn="l"/>
                <a:tab pos="643890" algn="l"/>
              </a:tabLst>
            </a:pPr>
            <a:r>
              <a:rPr sz="2000" b="1" spc="-5" dirty="0">
                <a:solidFill>
                  <a:srgbClr val="17365D"/>
                </a:solidFill>
                <a:latin typeface="Calibri"/>
                <a:cs typeface="Calibri"/>
              </a:rPr>
              <a:t>Періодика</a:t>
            </a:r>
            <a:endParaRPr sz="2000" dirty="0">
              <a:latin typeface="Calibri"/>
              <a:cs typeface="Calibri"/>
            </a:endParaRPr>
          </a:p>
        </p:txBody>
      </p:sp>
    </p:spTree>
    <p:extLst>
      <p:ext uri="{BB962C8B-B14F-4D97-AF65-F5344CB8AC3E}">
        <p14:creationId xmlns:p14="http://schemas.microsoft.com/office/powerpoint/2010/main" val="2201239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5759" y="1600200"/>
            <a:ext cx="10084676" cy="1576552"/>
          </a:xfrm>
        </p:spPr>
        <p:txBody>
          <a:bodyPr>
            <a:noAutofit/>
          </a:bodyPr>
          <a:lstStyle/>
          <a:p>
            <a:r>
              <a:rPr lang="uk-UA" sz="3600" dirty="0" smtClean="0"/>
              <a:t>ПЕРЕВІРКА НА ПЛАГІАТ КВАЛІФІКАЦІЙНИХ РОБІТ СТУДЕНТІВ</a:t>
            </a:r>
            <a:endParaRPr lang="ru-RU" sz="3600" dirty="0"/>
          </a:p>
        </p:txBody>
      </p:sp>
      <p:pic>
        <p:nvPicPr>
          <p:cNvPr id="4" name="object 10"/>
          <p:cNvPicPr>
            <a:picLocks noGrp="1"/>
          </p:cNvPicPr>
          <p:nvPr>
            <p:ph idx="4294967295"/>
          </p:nvPr>
        </p:nvPicPr>
        <p:blipFill>
          <a:blip r:embed="rId2" cstate="print"/>
          <a:stretch>
            <a:fillRect/>
          </a:stretch>
        </p:blipFill>
        <p:spPr>
          <a:xfrm>
            <a:off x="7924800" y="3712614"/>
            <a:ext cx="3572893" cy="2971224"/>
          </a:xfrm>
          <a:prstGeom prst="rect">
            <a:avLst/>
          </a:prstGeom>
        </p:spPr>
      </p:pic>
      <p:sp>
        <p:nvSpPr>
          <p:cNvPr id="5" name="object 8"/>
          <p:cNvSpPr txBox="1">
            <a:spLocks/>
          </p:cNvSpPr>
          <p:nvPr/>
        </p:nvSpPr>
        <p:spPr>
          <a:xfrm>
            <a:off x="1447799" y="3455315"/>
            <a:ext cx="6172201" cy="1200457"/>
          </a:xfrm>
          <a:prstGeom prst="rect">
            <a:avLst/>
          </a:prstGeom>
        </p:spPr>
        <p:txBody>
          <a:bodyPr vert="horz" wrap="square" lIns="0" tIns="12065" rIns="0" bIns="0" rtlCol="0" anchor="b">
            <a:spAutoFit/>
          </a:bodyPr>
          <a:lstStyle>
            <a:lvl1pPr algn="l" rtl="0" eaLnBrk="1" latinLnBrk="0" hangingPunct="1">
              <a:spcBef>
                <a:spcPct val="0"/>
              </a:spcBef>
              <a:buNone/>
              <a:defRPr kumimoji="0" sz="5700" b="0" kern="1200">
                <a:ln>
                  <a:noFill/>
                </a:ln>
                <a:solidFill>
                  <a:schemeClr val="tx2"/>
                </a:solidFill>
                <a:effectLst/>
                <a:latin typeface="+mj-lt"/>
                <a:ea typeface="+mj-ea"/>
                <a:cs typeface="+mj-cs"/>
              </a:defRPr>
            </a:lvl1pPr>
          </a:lstStyle>
          <a:p>
            <a:pPr marL="12700" marR="5080">
              <a:lnSpc>
                <a:spcPct val="117400"/>
              </a:lnSpc>
              <a:spcBef>
                <a:spcPts val="95"/>
              </a:spcBef>
            </a:pPr>
            <a:r>
              <a:rPr lang="ru-RU" sz="2400" spc="-5" dirty="0" err="1" smtClean="0">
                <a:solidFill>
                  <a:srgbClr val="0070C0"/>
                </a:solidFill>
                <a:latin typeface="Calibri"/>
                <a:cs typeface="Calibri"/>
              </a:rPr>
              <a:t>листування</a:t>
            </a:r>
            <a:r>
              <a:rPr lang="ru-RU" sz="2400" spc="-15" dirty="0" smtClean="0">
                <a:solidFill>
                  <a:srgbClr val="0070C0"/>
                </a:solidFill>
                <a:latin typeface="Calibri"/>
                <a:cs typeface="Calibri"/>
              </a:rPr>
              <a:t> </a:t>
            </a:r>
            <a:r>
              <a:rPr lang="ru-RU" sz="2400" spc="-5" dirty="0" smtClean="0">
                <a:solidFill>
                  <a:srgbClr val="0070C0"/>
                </a:solidFill>
                <a:latin typeface="Calibri"/>
                <a:cs typeface="Calibri"/>
              </a:rPr>
              <a:t>за</a:t>
            </a:r>
            <a:r>
              <a:rPr lang="ru-RU" sz="2400" spc="20" dirty="0" smtClean="0">
                <a:solidFill>
                  <a:srgbClr val="0070C0"/>
                </a:solidFill>
                <a:latin typeface="Calibri"/>
                <a:cs typeface="Calibri"/>
              </a:rPr>
              <a:t> </a:t>
            </a:r>
            <a:r>
              <a:rPr lang="ru-RU" sz="2400" spc="-10" dirty="0" err="1" smtClean="0">
                <a:solidFill>
                  <a:srgbClr val="0070C0"/>
                </a:solidFill>
                <a:latin typeface="Calibri"/>
                <a:cs typeface="Calibri"/>
              </a:rPr>
              <a:t>минулий</a:t>
            </a:r>
            <a:r>
              <a:rPr lang="ru-RU" sz="2400" spc="-20" dirty="0" smtClean="0">
                <a:solidFill>
                  <a:srgbClr val="0070C0"/>
                </a:solidFill>
                <a:latin typeface="Calibri"/>
                <a:cs typeface="Calibri"/>
              </a:rPr>
              <a:t> </a:t>
            </a:r>
            <a:r>
              <a:rPr lang="ru-RU" sz="2400" dirty="0" err="1" smtClean="0">
                <a:solidFill>
                  <a:srgbClr val="0070C0"/>
                </a:solidFill>
                <a:latin typeface="Calibri"/>
                <a:cs typeface="Calibri"/>
              </a:rPr>
              <a:t>рік</a:t>
            </a:r>
            <a:r>
              <a:rPr lang="ru-RU" sz="2400" spc="-5" dirty="0" smtClean="0">
                <a:solidFill>
                  <a:srgbClr val="0070C0"/>
                </a:solidFill>
                <a:latin typeface="Calibri"/>
                <a:cs typeface="Calibri"/>
              </a:rPr>
              <a:t> </a:t>
            </a:r>
            <a:r>
              <a:rPr lang="ru-RU" sz="2400" spc="-5" dirty="0" err="1" smtClean="0">
                <a:solidFill>
                  <a:srgbClr val="0070C0"/>
                </a:solidFill>
                <a:latin typeface="Calibri"/>
                <a:cs typeface="Calibri"/>
              </a:rPr>
              <a:t>складає</a:t>
            </a:r>
            <a:r>
              <a:rPr lang="ru-RU" sz="2400" spc="20" dirty="0" smtClean="0">
                <a:solidFill>
                  <a:srgbClr val="0070C0"/>
                </a:solidFill>
                <a:latin typeface="Calibri"/>
                <a:cs typeface="Calibri"/>
              </a:rPr>
              <a:t> </a:t>
            </a:r>
            <a:r>
              <a:rPr lang="ru-RU" sz="2400" spc="-5" dirty="0" smtClean="0">
                <a:solidFill>
                  <a:srgbClr val="0070C0"/>
                </a:solidFill>
                <a:latin typeface="Calibri"/>
                <a:cs typeface="Calibri"/>
              </a:rPr>
              <a:t>-</a:t>
            </a:r>
            <a:r>
              <a:rPr lang="ru-RU" sz="2400" spc="15" dirty="0" smtClean="0">
                <a:solidFill>
                  <a:srgbClr val="0070C0"/>
                </a:solidFill>
                <a:latin typeface="Calibri"/>
                <a:cs typeface="Calibri"/>
              </a:rPr>
              <a:t> </a:t>
            </a:r>
            <a:r>
              <a:rPr lang="ru-RU" sz="2400" spc="-10" dirty="0" smtClean="0">
                <a:solidFill>
                  <a:srgbClr val="0070C0"/>
                </a:solidFill>
                <a:latin typeface="Calibri"/>
                <a:cs typeface="Calibri"/>
              </a:rPr>
              <a:t>1760 </a:t>
            </a:r>
            <a:r>
              <a:rPr lang="ru-RU" sz="2400" spc="-5" dirty="0" smtClean="0">
                <a:solidFill>
                  <a:srgbClr val="0070C0"/>
                </a:solidFill>
                <a:latin typeface="Calibri"/>
                <a:cs typeface="Calibri"/>
              </a:rPr>
              <a:t> </a:t>
            </a:r>
            <a:r>
              <a:rPr lang="ru-RU" sz="2400" spc="-5" dirty="0" err="1" smtClean="0">
                <a:solidFill>
                  <a:srgbClr val="0070C0"/>
                </a:solidFill>
                <a:latin typeface="Calibri"/>
                <a:cs typeface="Calibri"/>
              </a:rPr>
              <a:t>електронні</a:t>
            </a:r>
            <a:r>
              <a:rPr lang="ru-RU" sz="2400" spc="-20" dirty="0" smtClean="0">
                <a:solidFill>
                  <a:srgbClr val="0070C0"/>
                </a:solidFill>
                <a:latin typeface="Calibri"/>
                <a:cs typeface="Calibri"/>
              </a:rPr>
              <a:t> </a:t>
            </a:r>
            <a:r>
              <a:rPr lang="ru-RU" sz="2400" spc="-5" dirty="0" err="1" smtClean="0">
                <a:solidFill>
                  <a:srgbClr val="0070C0"/>
                </a:solidFill>
                <a:latin typeface="Calibri"/>
                <a:cs typeface="Calibri"/>
              </a:rPr>
              <a:t>листи</a:t>
            </a:r>
            <a:r>
              <a:rPr lang="ru-RU" sz="2400" spc="-5" dirty="0" smtClean="0">
                <a:solidFill>
                  <a:srgbClr val="0070C0"/>
                </a:solidFill>
                <a:latin typeface="Calibri"/>
                <a:cs typeface="Calibri"/>
              </a:rPr>
              <a:t>,</a:t>
            </a:r>
            <a:r>
              <a:rPr lang="ru-RU" sz="2400" spc="10" dirty="0" smtClean="0">
                <a:solidFill>
                  <a:srgbClr val="0070C0"/>
                </a:solidFill>
                <a:latin typeface="Calibri"/>
                <a:cs typeface="Calibri"/>
              </a:rPr>
              <a:t> </a:t>
            </a:r>
            <a:r>
              <a:rPr lang="ru-RU" sz="2400" spc="-5" dirty="0" err="1" smtClean="0">
                <a:solidFill>
                  <a:srgbClr val="0070C0"/>
                </a:solidFill>
                <a:latin typeface="Calibri"/>
                <a:cs typeface="Calibri"/>
              </a:rPr>
              <a:t>довідки</a:t>
            </a:r>
            <a:r>
              <a:rPr lang="ru-RU" sz="2400" spc="5" dirty="0" smtClean="0">
                <a:solidFill>
                  <a:srgbClr val="0070C0"/>
                </a:solidFill>
                <a:latin typeface="Calibri"/>
                <a:cs typeface="Calibri"/>
              </a:rPr>
              <a:t> </a:t>
            </a:r>
            <a:r>
              <a:rPr lang="ru-RU" sz="2400" dirty="0" smtClean="0">
                <a:solidFill>
                  <a:srgbClr val="0070C0"/>
                </a:solidFill>
                <a:latin typeface="Calibri"/>
                <a:cs typeface="Calibri"/>
              </a:rPr>
              <a:t>за</a:t>
            </a:r>
            <a:r>
              <a:rPr lang="ru-RU" sz="2400" spc="-10" dirty="0" smtClean="0">
                <a:solidFill>
                  <a:srgbClr val="0070C0"/>
                </a:solidFill>
                <a:latin typeface="Calibri"/>
                <a:cs typeface="Calibri"/>
              </a:rPr>
              <a:t> </a:t>
            </a:r>
            <a:r>
              <a:rPr lang="ru-RU" sz="2400" spc="-5" dirty="0" smtClean="0">
                <a:solidFill>
                  <a:srgbClr val="0070C0"/>
                </a:solidFill>
                <a:latin typeface="Calibri"/>
                <a:cs typeface="Calibri"/>
              </a:rPr>
              <a:t>телефоном</a:t>
            </a:r>
            <a:r>
              <a:rPr lang="ru-RU" sz="2400" spc="10" dirty="0" smtClean="0">
                <a:solidFill>
                  <a:srgbClr val="0070C0"/>
                </a:solidFill>
                <a:latin typeface="Calibri"/>
                <a:cs typeface="Calibri"/>
              </a:rPr>
              <a:t> </a:t>
            </a:r>
            <a:r>
              <a:rPr lang="ru-RU" sz="2400" spc="-5" dirty="0" smtClean="0">
                <a:solidFill>
                  <a:srgbClr val="0070C0"/>
                </a:solidFill>
                <a:latin typeface="Calibri"/>
                <a:cs typeface="Calibri"/>
              </a:rPr>
              <a:t>-</a:t>
            </a:r>
            <a:r>
              <a:rPr lang="ru-RU" sz="2400" spc="-15" dirty="0" smtClean="0">
                <a:solidFill>
                  <a:srgbClr val="0070C0"/>
                </a:solidFill>
                <a:latin typeface="Calibri"/>
                <a:cs typeface="Calibri"/>
              </a:rPr>
              <a:t> </a:t>
            </a:r>
            <a:r>
              <a:rPr lang="ru-RU" sz="2400" dirty="0" smtClean="0">
                <a:solidFill>
                  <a:srgbClr val="0070C0"/>
                </a:solidFill>
                <a:latin typeface="Calibri"/>
                <a:cs typeface="Calibri"/>
              </a:rPr>
              <a:t>720 </a:t>
            </a:r>
            <a:r>
              <a:rPr lang="ru-RU" sz="2400" spc="-440" dirty="0" smtClean="0">
                <a:solidFill>
                  <a:srgbClr val="0070C0"/>
                </a:solidFill>
                <a:latin typeface="Calibri"/>
                <a:cs typeface="Calibri"/>
              </a:rPr>
              <a:t> </a:t>
            </a:r>
            <a:r>
              <a:rPr lang="ru-RU" sz="1800" spc="-5" dirty="0" smtClean="0">
                <a:solidFill>
                  <a:srgbClr val="0070C0"/>
                </a:solidFill>
                <a:latin typeface="Calibri"/>
                <a:cs typeface="Calibri"/>
              </a:rPr>
              <a:t>(</a:t>
            </a:r>
            <a:r>
              <a:rPr lang="ru-RU" sz="1800" spc="-5" dirty="0" err="1" smtClean="0">
                <a:solidFill>
                  <a:srgbClr val="0070C0"/>
                </a:solidFill>
                <a:latin typeface="Calibri"/>
                <a:cs typeface="Calibri"/>
              </a:rPr>
              <a:t>Уточнення</a:t>
            </a:r>
            <a:r>
              <a:rPr lang="ru-RU" sz="1800" spc="-5" dirty="0" smtClean="0">
                <a:solidFill>
                  <a:srgbClr val="0070C0"/>
                </a:solidFill>
                <a:latin typeface="Calibri"/>
                <a:cs typeface="Calibri"/>
              </a:rPr>
              <a:t>,</a:t>
            </a:r>
            <a:r>
              <a:rPr lang="ru-RU" sz="1800" spc="5" dirty="0" smtClean="0">
                <a:solidFill>
                  <a:srgbClr val="0070C0"/>
                </a:solidFill>
                <a:latin typeface="Calibri"/>
                <a:cs typeface="Calibri"/>
              </a:rPr>
              <a:t> </a:t>
            </a:r>
            <a:r>
              <a:rPr lang="ru-RU" sz="1800" spc="-5" dirty="0" err="1" smtClean="0">
                <a:solidFill>
                  <a:srgbClr val="0070C0"/>
                </a:solidFill>
                <a:latin typeface="Calibri"/>
                <a:cs typeface="Calibri"/>
              </a:rPr>
              <a:t>інформування</a:t>
            </a:r>
            <a:r>
              <a:rPr lang="ru-RU" sz="1800" spc="-15" dirty="0" smtClean="0">
                <a:solidFill>
                  <a:srgbClr val="0070C0"/>
                </a:solidFill>
                <a:latin typeface="Calibri"/>
                <a:cs typeface="Calibri"/>
              </a:rPr>
              <a:t> </a:t>
            </a:r>
            <a:r>
              <a:rPr lang="ru-RU" sz="1800" dirty="0" smtClean="0">
                <a:solidFill>
                  <a:srgbClr val="0070C0"/>
                </a:solidFill>
                <a:latin typeface="Calibri"/>
                <a:cs typeface="Calibri"/>
              </a:rPr>
              <a:t>про</a:t>
            </a:r>
            <a:r>
              <a:rPr lang="ru-RU" sz="1800" spc="-10" dirty="0" smtClean="0">
                <a:solidFill>
                  <a:srgbClr val="0070C0"/>
                </a:solidFill>
                <a:latin typeface="Calibri"/>
                <a:cs typeface="Calibri"/>
              </a:rPr>
              <a:t> </a:t>
            </a:r>
            <a:r>
              <a:rPr lang="ru-RU" sz="1800" spc="-5" dirty="0" err="1" smtClean="0">
                <a:solidFill>
                  <a:srgbClr val="0070C0"/>
                </a:solidFill>
                <a:latin typeface="Calibri"/>
                <a:cs typeface="Calibri"/>
              </a:rPr>
              <a:t>оформлення</a:t>
            </a:r>
            <a:r>
              <a:rPr lang="ru-RU" sz="1800" spc="10" dirty="0" smtClean="0">
                <a:solidFill>
                  <a:srgbClr val="0070C0"/>
                </a:solidFill>
                <a:latin typeface="Calibri"/>
                <a:cs typeface="Calibri"/>
              </a:rPr>
              <a:t> </a:t>
            </a:r>
            <a:r>
              <a:rPr lang="ru-RU" sz="1800" dirty="0" err="1" smtClean="0">
                <a:solidFill>
                  <a:srgbClr val="0070C0"/>
                </a:solidFill>
                <a:latin typeface="Calibri"/>
                <a:cs typeface="Calibri"/>
              </a:rPr>
              <a:t>робіт</a:t>
            </a:r>
            <a:r>
              <a:rPr lang="ru-RU" sz="1800" dirty="0" smtClean="0">
                <a:solidFill>
                  <a:srgbClr val="0070C0"/>
                </a:solidFill>
                <a:latin typeface="Calibri"/>
                <a:cs typeface="Calibri"/>
              </a:rPr>
              <a:t>)</a:t>
            </a:r>
            <a:endParaRPr lang="ru-RU" sz="1800" dirty="0">
              <a:solidFill>
                <a:srgbClr val="0070C0"/>
              </a:solidFill>
              <a:latin typeface="Calibri"/>
              <a:cs typeface="Calibri"/>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953000"/>
            <a:ext cx="2725824" cy="1736093"/>
          </a:xfrm>
          <a:prstGeom prst="rect">
            <a:avLst/>
          </a:prstGeom>
        </p:spPr>
      </p:pic>
    </p:spTree>
    <p:extLst>
      <p:ext uri="{BB962C8B-B14F-4D97-AF65-F5344CB8AC3E}">
        <p14:creationId xmlns:p14="http://schemas.microsoft.com/office/powerpoint/2010/main" val="2320305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914400"/>
            <a:ext cx="9753600" cy="1219200"/>
          </a:xfrm>
        </p:spPr>
        <p:txBody>
          <a:bodyPr/>
          <a:lstStyle/>
          <a:p>
            <a:r>
              <a:rPr lang="uk-UA" dirty="0" smtClean="0"/>
              <a:t>РЕПОЗИТАРІЙ</a:t>
            </a:r>
            <a:endParaRPr lang="ru-RU" dirty="0"/>
          </a:p>
        </p:txBody>
      </p:sp>
      <p:sp>
        <p:nvSpPr>
          <p:cNvPr id="3" name="Объект 2"/>
          <p:cNvSpPr>
            <a:spLocks noGrp="1"/>
          </p:cNvSpPr>
          <p:nvPr>
            <p:ph idx="4294967295"/>
          </p:nvPr>
        </p:nvSpPr>
        <p:spPr>
          <a:xfrm>
            <a:off x="1447800" y="1828800"/>
            <a:ext cx="10134600" cy="4018639"/>
          </a:xfrm>
          <a:prstGeom prst="rect">
            <a:avLst/>
          </a:prstGeom>
        </p:spPr>
        <p:txBody>
          <a:bodyPr>
            <a:noAutofit/>
          </a:bodyPr>
          <a:lstStyle/>
          <a:p>
            <a:r>
              <a:rPr lang="uk-UA" sz="2400" dirty="0"/>
              <a:t>Ласкаво просимо до Електронного архіву (</a:t>
            </a:r>
            <a:r>
              <a:rPr lang="uk-UA" sz="2400" dirty="0" err="1"/>
              <a:t>репозитарію</a:t>
            </a:r>
            <a:r>
              <a:rPr lang="uk-UA" sz="2400" dirty="0"/>
              <a:t>) Придніпровської державної академії будівництва та архітектури  (</a:t>
            </a:r>
            <a:r>
              <a:rPr lang="en-US" sz="2400" dirty="0"/>
              <a:t>e-PSACEA)!</a:t>
            </a:r>
            <a:br>
              <a:rPr lang="en-US" sz="2400" dirty="0"/>
            </a:br>
            <a:r>
              <a:rPr lang="uk-UA" sz="2400" dirty="0"/>
              <a:t>Електронний архів накопичує, систематизує, зберігає та забезпечує довготривалий відкритий доступ до електронних публікацій та електронних версій документів (творів) наукового та навчально-методичного призначення, авторами яких є співробітники (в тому числі сумісники), аспіранти, докторанти, студенти ДВНЗ "Придніпровська державна академія будівництва та архітектури".</a:t>
            </a:r>
            <a:br>
              <a:rPr lang="uk-UA" sz="2400" dirty="0"/>
            </a:br>
            <a:r>
              <a:rPr lang="uk-UA" sz="2400" dirty="0"/>
              <a:t>Інституційний </a:t>
            </a:r>
            <a:r>
              <a:rPr lang="uk-UA" sz="2400" dirty="0" err="1"/>
              <a:t>репозитарій</a:t>
            </a:r>
            <a:r>
              <a:rPr lang="uk-UA" sz="2400" dirty="0"/>
              <a:t> ДВНЗ "Придніпровська державна академія будівництва та архітектури" заснований на вільному програмному забезпеченні </a:t>
            </a:r>
            <a:r>
              <a:rPr lang="en-US" sz="2400" dirty="0" err="1"/>
              <a:t>DSpace</a:t>
            </a:r>
            <a:r>
              <a:rPr lang="en-US" sz="2400" dirty="0"/>
              <a:t>.</a:t>
            </a:r>
            <a:endParaRPr lang="ru-RU" sz="2400" dirty="0"/>
          </a:p>
          <a:p>
            <a:endParaRPr lang="ru-RU" sz="2400" dirty="0"/>
          </a:p>
        </p:txBody>
      </p:sp>
      <p:sp>
        <p:nvSpPr>
          <p:cNvPr id="4" name="object 58"/>
          <p:cNvSpPr txBox="1"/>
          <p:nvPr/>
        </p:nvSpPr>
        <p:spPr>
          <a:xfrm>
            <a:off x="1447800" y="5847438"/>
            <a:ext cx="5625530" cy="403316"/>
          </a:xfrm>
          <a:prstGeom prst="rect">
            <a:avLst/>
          </a:prstGeom>
          <a:solidFill>
            <a:schemeClr val="bg1"/>
          </a:solidFill>
          <a:ln>
            <a:noFill/>
          </a:ln>
        </p:spPr>
        <p:txBody>
          <a:bodyPr vert="horz" wrap="square" lIns="0" tIns="33655" rIns="0" bIns="0" rtlCol="0">
            <a:spAutoFit/>
          </a:bodyPr>
          <a:lstStyle/>
          <a:p>
            <a:pPr marL="12700">
              <a:lnSpc>
                <a:spcPct val="100000"/>
              </a:lnSpc>
              <a:spcBef>
                <a:spcPts val="175"/>
              </a:spcBef>
            </a:pPr>
            <a:r>
              <a:rPr lang="uk-UA" sz="2400" b="1" spc="-10" dirty="0" smtClean="0">
                <a:solidFill>
                  <a:srgbClr val="FF0000"/>
                </a:solidFill>
                <a:uFill>
                  <a:solidFill>
                    <a:srgbClr val="000000"/>
                  </a:solidFill>
                </a:uFill>
                <a:latin typeface="Arial"/>
                <a:cs typeface="Arial"/>
              </a:rPr>
              <a:t>Нараховує – 7588 документів</a:t>
            </a:r>
            <a:endParaRPr lang="ru-RU" sz="2400" b="1" spc="-10" dirty="0" smtClean="0">
              <a:solidFill>
                <a:srgbClr val="FF0000"/>
              </a:solidFill>
              <a:uFill>
                <a:solidFill>
                  <a:srgbClr val="000000"/>
                </a:solidFill>
              </a:uFill>
              <a:latin typeface="Arial"/>
              <a:cs typeface="Arial"/>
            </a:endParaRPr>
          </a:p>
        </p:txBody>
      </p:sp>
    </p:spTree>
    <p:extLst>
      <p:ext uri="{BB962C8B-B14F-4D97-AF65-F5344CB8AC3E}">
        <p14:creationId xmlns:p14="http://schemas.microsoft.com/office/powerpoint/2010/main" val="2726532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ocuments\доклад информатизация\грузин\245060768_4352082138180375_7317118046444727532_n.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620845" y="768718"/>
            <a:ext cx="7732219" cy="559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222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ocuments\доклад информатизация\грузин\267806270_973616549891908_4103344509363559841_n.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404541" y="354128"/>
            <a:ext cx="9469796" cy="601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710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40" y="0"/>
            <a:ext cx="12190095" cy="6858000"/>
            <a:chOff x="2540" y="0"/>
            <a:chExt cx="12190095" cy="6858000"/>
          </a:xfrm>
        </p:grpSpPr>
        <p:sp>
          <p:nvSpPr>
            <p:cNvPr id="3" name="object 3"/>
            <p:cNvSpPr/>
            <p:nvPr/>
          </p:nvSpPr>
          <p:spPr>
            <a:xfrm>
              <a:off x="1402079" y="0"/>
              <a:ext cx="10789920" cy="9464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402079" y="672083"/>
              <a:ext cx="10789920" cy="10363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402079" y="1435608"/>
              <a:ext cx="10789920" cy="103632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402079" y="2247900"/>
              <a:ext cx="10789920" cy="88696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402079" y="2961132"/>
              <a:ext cx="10789920" cy="103784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402079" y="3724655"/>
              <a:ext cx="10789920" cy="103784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402079" y="4488179"/>
              <a:ext cx="10789920" cy="103784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402079" y="5251716"/>
              <a:ext cx="10789920" cy="1036307"/>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402079" y="6063995"/>
              <a:ext cx="10789920" cy="794004"/>
            </a:xfrm>
            <a:prstGeom prst="rect">
              <a:avLst/>
            </a:prstGeom>
            <a:blipFill>
              <a:blip r:embed="rId10" cstate="print"/>
              <a:stretch>
                <a:fillRect/>
              </a:stretch>
            </a:blipFill>
          </p:spPr>
          <p:txBody>
            <a:bodyPr wrap="square" lIns="0" tIns="0" rIns="0" bIns="0" rtlCol="0"/>
            <a:lstStyle/>
            <a:p>
              <a:endParaRPr/>
            </a:p>
          </p:txBody>
        </p:sp>
      </p:grpSp>
      <p:sp>
        <p:nvSpPr>
          <p:cNvPr id="12" name="object 12"/>
          <p:cNvSpPr txBox="1"/>
          <p:nvPr/>
        </p:nvSpPr>
        <p:spPr>
          <a:xfrm>
            <a:off x="1626337" y="8915"/>
            <a:ext cx="10387965" cy="6620509"/>
          </a:xfrm>
          <a:prstGeom prst="rect">
            <a:avLst/>
          </a:prstGeom>
        </p:spPr>
        <p:txBody>
          <a:bodyPr vert="horz" wrap="square" lIns="0" tIns="12065" rIns="0" bIns="0" rtlCol="0">
            <a:spAutoFit/>
          </a:bodyPr>
          <a:lstStyle/>
          <a:p>
            <a:pPr marL="12700">
              <a:lnSpc>
                <a:spcPts val="2530"/>
              </a:lnSpc>
              <a:spcBef>
                <a:spcPts val="95"/>
              </a:spcBef>
            </a:pPr>
            <a:r>
              <a:rPr sz="2200" spc="-105" dirty="0">
                <a:latin typeface="Arial"/>
                <a:cs typeface="Arial"/>
              </a:rPr>
              <a:t>Чимало</a:t>
            </a:r>
            <a:r>
              <a:rPr sz="2200" spc="-160" dirty="0">
                <a:latin typeface="Arial"/>
                <a:cs typeface="Arial"/>
              </a:rPr>
              <a:t> </a:t>
            </a:r>
            <a:r>
              <a:rPr sz="2200" spc="-60" dirty="0">
                <a:latin typeface="Arial"/>
                <a:cs typeface="Arial"/>
              </a:rPr>
              <a:t>країн</a:t>
            </a:r>
            <a:r>
              <a:rPr sz="2200" spc="-155" dirty="0">
                <a:latin typeface="Arial"/>
                <a:cs typeface="Arial"/>
              </a:rPr>
              <a:t> </a:t>
            </a:r>
            <a:r>
              <a:rPr sz="2200" spc="-65" dirty="0">
                <a:latin typeface="Arial"/>
                <a:cs typeface="Arial"/>
              </a:rPr>
              <a:t>світу</a:t>
            </a:r>
            <a:r>
              <a:rPr sz="2200" spc="-150" dirty="0">
                <a:latin typeface="Arial"/>
                <a:cs typeface="Arial"/>
              </a:rPr>
              <a:t> </a:t>
            </a:r>
            <a:r>
              <a:rPr sz="2200" spc="-75" dirty="0">
                <a:latin typeface="Arial"/>
                <a:cs typeface="Arial"/>
              </a:rPr>
              <a:t>вже</a:t>
            </a:r>
            <a:r>
              <a:rPr sz="2200" spc="-175" dirty="0">
                <a:latin typeface="Arial"/>
                <a:cs typeface="Arial"/>
              </a:rPr>
              <a:t> </a:t>
            </a:r>
            <a:r>
              <a:rPr sz="2200" spc="-75" dirty="0">
                <a:latin typeface="Arial"/>
                <a:cs typeface="Arial"/>
              </a:rPr>
              <a:t>розпочали</a:t>
            </a:r>
            <a:r>
              <a:rPr sz="2200" spc="-170" dirty="0">
                <a:latin typeface="Arial"/>
                <a:cs typeface="Arial"/>
              </a:rPr>
              <a:t> </a:t>
            </a:r>
            <a:r>
              <a:rPr sz="2200" spc="-65" dirty="0">
                <a:latin typeface="Arial"/>
                <a:cs typeface="Arial"/>
              </a:rPr>
              <a:t>свій</a:t>
            </a:r>
            <a:r>
              <a:rPr sz="2200" spc="-155" dirty="0">
                <a:latin typeface="Arial"/>
                <a:cs typeface="Arial"/>
              </a:rPr>
              <a:t> </a:t>
            </a:r>
            <a:r>
              <a:rPr sz="2200" spc="-130" dirty="0">
                <a:latin typeface="Arial"/>
                <a:cs typeface="Arial"/>
              </a:rPr>
              <a:t>шлях</a:t>
            </a:r>
            <a:r>
              <a:rPr sz="2200" spc="-155" dirty="0">
                <a:latin typeface="Arial"/>
                <a:cs typeface="Arial"/>
              </a:rPr>
              <a:t> </a:t>
            </a:r>
            <a:r>
              <a:rPr sz="2200" spc="-95" dirty="0">
                <a:latin typeface="Arial"/>
                <a:cs typeface="Arial"/>
              </a:rPr>
              <a:t>в</a:t>
            </a:r>
            <a:r>
              <a:rPr sz="2200" spc="-145" dirty="0">
                <a:latin typeface="Arial"/>
                <a:cs typeface="Arial"/>
              </a:rPr>
              <a:t> </a:t>
            </a:r>
            <a:r>
              <a:rPr sz="2200" b="1" spc="-65" dirty="0">
                <a:latin typeface="Arial"/>
                <a:cs typeface="Arial"/>
              </a:rPr>
              <a:t>4-ій</a:t>
            </a:r>
            <a:r>
              <a:rPr sz="2200" b="1" spc="-155" dirty="0">
                <a:latin typeface="Arial"/>
                <a:cs typeface="Arial"/>
              </a:rPr>
              <a:t> промисловій</a:t>
            </a:r>
            <a:r>
              <a:rPr sz="2200" spc="-155" dirty="0">
                <a:latin typeface="Arial"/>
                <a:cs typeface="Arial"/>
              </a:rPr>
              <a:t>.</a:t>
            </a:r>
            <a:r>
              <a:rPr sz="2200" spc="-120" dirty="0">
                <a:latin typeface="Arial"/>
                <a:cs typeface="Arial"/>
              </a:rPr>
              <a:t> </a:t>
            </a:r>
            <a:r>
              <a:rPr sz="2200" spc="-114" dirty="0">
                <a:latin typeface="Arial"/>
                <a:cs typeface="Arial"/>
              </a:rPr>
              <a:t>Платформи,</a:t>
            </a:r>
            <a:r>
              <a:rPr sz="2200" spc="-155" dirty="0">
                <a:latin typeface="Arial"/>
                <a:cs typeface="Arial"/>
              </a:rPr>
              <a:t> </a:t>
            </a:r>
            <a:r>
              <a:rPr sz="2200" spc="-50" dirty="0">
                <a:latin typeface="Arial"/>
                <a:cs typeface="Arial"/>
              </a:rPr>
              <a:t>подібні</a:t>
            </a:r>
            <a:endParaRPr sz="2200" dirty="0">
              <a:latin typeface="Arial"/>
              <a:cs typeface="Arial"/>
            </a:endParaRPr>
          </a:p>
          <a:p>
            <a:pPr marL="12700">
              <a:lnSpc>
                <a:spcPts val="2530"/>
              </a:lnSpc>
            </a:pPr>
            <a:r>
              <a:rPr sz="2200" b="1" spc="-120" dirty="0">
                <a:latin typeface="Arial"/>
                <a:cs typeface="Arial"/>
              </a:rPr>
              <a:t>німецькій </a:t>
            </a:r>
            <a:r>
              <a:rPr sz="2200" spc="-100" dirty="0">
                <a:latin typeface="Trebuchet MS"/>
                <a:cs typeface="Trebuchet MS"/>
              </a:rPr>
              <a:t>Industrie </a:t>
            </a:r>
            <a:r>
              <a:rPr sz="2200" spc="-190" dirty="0">
                <a:latin typeface="Trebuchet MS"/>
                <a:cs typeface="Trebuchet MS"/>
              </a:rPr>
              <a:t>4.0, </a:t>
            </a:r>
            <a:r>
              <a:rPr sz="2200" spc="-60" dirty="0">
                <a:latin typeface="Arial"/>
                <a:cs typeface="Arial"/>
              </a:rPr>
              <a:t>існують </a:t>
            </a:r>
            <a:r>
              <a:rPr sz="2200" spc="-95" dirty="0">
                <a:latin typeface="Arial"/>
                <a:cs typeface="Arial"/>
              </a:rPr>
              <a:t>в </a:t>
            </a:r>
            <a:r>
              <a:rPr sz="2200" spc="-50" dirty="0">
                <a:latin typeface="Arial"/>
                <a:cs typeface="Arial"/>
              </a:rPr>
              <a:t>різних</a:t>
            </a:r>
            <a:r>
              <a:rPr sz="2200" spc="-390" dirty="0">
                <a:latin typeface="Arial"/>
                <a:cs typeface="Arial"/>
              </a:rPr>
              <a:t> </a:t>
            </a:r>
            <a:r>
              <a:rPr sz="2200" spc="-75" dirty="0">
                <a:latin typeface="Arial"/>
                <a:cs typeface="Arial"/>
              </a:rPr>
              <a:t>країнах.</a:t>
            </a:r>
            <a:endParaRPr sz="2200" dirty="0">
              <a:latin typeface="Arial"/>
              <a:cs typeface="Arial"/>
            </a:endParaRPr>
          </a:p>
          <a:p>
            <a:pPr marL="12700" marR="5080">
              <a:lnSpc>
                <a:spcPts val="2420"/>
              </a:lnSpc>
              <a:spcBef>
                <a:spcPts val="1210"/>
              </a:spcBef>
            </a:pPr>
            <a:r>
              <a:rPr sz="2200" b="1" spc="-160" dirty="0">
                <a:latin typeface="Arial"/>
                <a:cs typeface="Arial"/>
              </a:rPr>
              <a:t>Сполучені</a:t>
            </a:r>
            <a:r>
              <a:rPr sz="2200" b="1" spc="-135" dirty="0">
                <a:latin typeface="Arial"/>
                <a:cs typeface="Arial"/>
              </a:rPr>
              <a:t> Штати</a:t>
            </a:r>
            <a:r>
              <a:rPr sz="2200" b="1" spc="-150" dirty="0">
                <a:latin typeface="Arial"/>
                <a:cs typeface="Arial"/>
              </a:rPr>
              <a:t> </a:t>
            </a:r>
            <a:r>
              <a:rPr sz="2200" b="1" spc="-120" dirty="0">
                <a:latin typeface="Arial"/>
                <a:cs typeface="Arial"/>
              </a:rPr>
              <a:t>Америки</a:t>
            </a:r>
            <a:r>
              <a:rPr sz="2200" b="1" spc="-135" dirty="0">
                <a:latin typeface="Arial"/>
                <a:cs typeface="Arial"/>
              </a:rPr>
              <a:t> </a:t>
            </a:r>
            <a:r>
              <a:rPr sz="2200" spc="-75" dirty="0">
                <a:latin typeface="Arial"/>
                <a:cs typeface="Arial"/>
              </a:rPr>
              <a:t>давно,</a:t>
            </a:r>
            <a:r>
              <a:rPr sz="2200" spc="-150" dirty="0">
                <a:latin typeface="Arial"/>
                <a:cs typeface="Arial"/>
              </a:rPr>
              <a:t> </a:t>
            </a:r>
            <a:r>
              <a:rPr sz="2200" spc="-90" dirty="0">
                <a:latin typeface="Arial"/>
                <a:cs typeface="Arial"/>
              </a:rPr>
              <a:t>хоча</a:t>
            </a:r>
            <a:r>
              <a:rPr sz="2200" spc="-170" dirty="0">
                <a:latin typeface="Arial"/>
                <a:cs typeface="Arial"/>
              </a:rPr>
              <a:t> </a:t>
            </a:r>
            <a:r>
              <a:rPr sz="2200" spc="-30" dirty="0">
                <a:latin typeface="Arial"/>
                <a:cs typeface="Arial"/>
              </a:rPr>
              <a:t>й</a:t>
            </a:r>
            <a:r>
              <a:rPr sz="2200" spc="-165" dirty="0">
                <a:latin typeface="Arial"/>
                <a:cs typeface="Arial"/>
              </a:rPr>
              <a:t> </a:t>
            </a:r>
            <a:r>
              <a:rPr sz="2200" spc="-70" dirty="0">
                <a:latin typeface="Arial"/>
                <a:cs typeface="Arial"/>
              </a:rPr>
              <a:t>з</a:t>
            </a:r>
            <a:r>
              <a:rPr sz="2200" spc="-165" dirty="0">
                <a:latin typeface="Arial"/>
                <a:cs typeface="Arial"/>
              </a:rPr>
              <a:t> </a:t>
            </a:r>
            <a:r>
              <a:rPr sz="2200" spc="-110" dirty="0">
                <a:latin typeface="Arial"/>
                <a:cs typeface="Arial"/>
              </a:rPr>
              <a:t>меншим</a:t>
            </a:r>
            <a:r>
              <a:rPr sz="2200" spc="-145" dirty="0">
                <a:latin typeface="Arial"/>
                <a:cs typeface="Arial"/>
              </a:rPr>
              <a:t> </a:t>
            </a:r>
            <a:r>
              <a:rPr sz="2200" spc="-80" dirty="0">
                <a:latin typeface="Arial"/>
                <a:cs typeface="Arial"/>
              </a:rPr>
              <a:t>втручанням</a:t>
            </a:r>
            <a:r>
              <a:rPr sz="2200" spc="-150" dirty="0">
                <a:latin typeface="Arial"/>
                <a:cs typeface="Arial"/>
              </a:rPr>
              <a:t> </a:t>
            </a:r>
            <a:r>
              <a:rPr sz="2200" spc="-80" dirty="0">
                <a:latin typeface="Arial"/>
                <a:cs typeface="Arial"/>
              </a:rPr>
              <a:t>держави,</a:t>
            </a:r>
            <a:r>
              <a:rPr sz="2200" spc="-140" dirty="0">
                <a:latin typeface="Arial"/>
                <a:cs typeface="Arial"/>
              </a:rPr>
              <a:t> </a:t>
            </a:r>
            <a:r>
              <a:rPr sz="2200" spc="-75" dirty="0">
                <a:latin typeface="Arial"/>
                <a:cs typeface="Arial"/>
              </a:rPr>
              <a:t>розвивають  </a:t>
            </a:r>
            <a:r>
              <a:rPr sz="2200" spc="-70" dirty="0">
                <a:latin typeface="Arial"/>
                <a:cs typeface="Arial"/>
              </a:rPr>
              <a:t>напрямок </a:t>
            </a:r>
            <a:r>
              <a:rPr sz="2200" b="1" spc="5" dirty="0">
                <a:latin typeface="Arial"/>
                <a:cs typeface="Arial"/>
              </a:rPr>
              <a:t>Digital </a:t>
            </a:r>
            <a:r>
              <a:rPr sz="2200" spc="-50" dirty="0">
                <a:latin typeface="Arial"/>
                <a:cs typeface="Arial"/>
              </a:rPr>
              <a:t>у </a:t>
            </a:r>
            <a:r>
              <a:rPr sz="2200" spc="-80" dirty="0">
                <a:latin typeface="Arial"/>
                <a:cs typeface="Arial"/>
              </a:rPr>
              <a:t>всіх</a:t>
            </a:r>
            <a:r>
              <a:rPr sz="2200" spc="-370" dirty="0">
                <a:latin typeface="Arial"/>
                <a:cs typeface="Arial"/>
              </a:rPr>
              <a:t> </a:t>
            </a:r>
            <a:r>
              <a:rPr sz="2200" spc="-140" dirty="0">
                <a:latin typeface="Arial"/>
                <a:cs typeface="Arial"/>
              </a:rPr>
              <a:t>сферах.</a:t>
            </a:r>
            <a:endParaRPr sz="2200" dirty="0">
              <a:latin typeface="Arial"/>
              <a:cs typeface="Arial"/>
            </a:endParaRPr>
          </a:p>
          <a:p>
            <a:pPr marL="12700" marR="86995">
              <a:lnSpc>
                <a:spcPts val="2420"/>
              </a:lnSpc>
              <a:spcBef>
                <a:spcPts val="1170"/>
              </a:spcBef>
            </a:pPr>
            <a:r>
              <a:rPr sz="2200" b="1" spc="-135" dirty="0">
                <a:latin typeface="Arial"/>
                <a:cs typeface="Arial"/>
              </a:rPr>
              <a:t>Франція</a:t>
            </a:r>
            <a:r>
              <a:rPr sz="2200" b="1" spc="-160" dirty="0">
                <a:latin typeface="Arial"/>
                <a:cs typeface="Arial"/>
              </a:rPr>
              <a:t> </a:t>
            </a:r>
            <a:r>
              <a:rPr sz="2200" spc="-90" dirty="0">
                <a:latin typeface="Arial"/>
                <a:cs typeface="Arial"/>
              </a:rPr>
              <a:t>запустила</a:t>
            </a:r>
            <a:r>
              <a:rPr sz="2200" spc="-170" dirty="0">
                <a:latin typeface="Arial"/>
                <a:cs typeface="Arial"/>
              </a:rPr>
              <a:t> </a:t>
            </a:r>
            <a:r>
              <a:rPr sz="2200" spc="-45" dirty="0">
                <a:latin typeface="Arial"/>
                <a:cs typeface="Arial"/>
              </a:rPr>
              <a:t>ініціативу</a:t>
            </a:r>
            <a:r>
              <a:rPr sz="2200" spc="-140" dirty="0">
                <a:latin typeface="Arial"/>
                <a:cs typeface="Arial"/>
              </a:rPr>
              <a:t> </a:t>
            </a:r>
            <a:r>
              <a:rPr sz="2200" b="1" spc="50" dirty="0">
                <a:latin typeface="Arial"/>
                <a:cs typeface="Arial"/>
              </a:rPr>
              <a:t>The</a:t>
            </a:r>
            <a:r>
              <a:rPr sz="2200" b="1" spc="5" dirty="0">
                <a:latin typeface="Arial"/>
                <a:cs typeface="Arial"/>
              </a:rPr>
              <a:t> </a:t>
            </a:r>
            <a:r>
              <a:rPr sz="2200" b="1" spc="-20" dirty="0">
                <a:latin typeface="Arial"/>
                <a:cs typeface="Arial"/>
              </a:rPr>
              <a:t>Industry</a:t>
            </a:r>
            <a:r>
              <a:rPr sz="2200" b="1" spc="10" dirty="0">
                <a:latin typeface="Arial"/>
                <a:cs typeface="Arial"/>
              </a:rPr>
              <a:t> </a:t>
            </a:r>
            <a:r>
              <a:rPr sz="2200" b="1" spc="-55" dirty="0">
                <a:latin typeface="Arial"/>
                <a:cs typeface="Arial"/>
              </a:rPr>
              <a:t>of</a:t>
            </a:r>
            <a:r>
              <a:rPr sz="2200" b="1" spc="5" dirty="0">
                <a:latin typeface="Arial"/>
                <a:cs typeface="Arial"/>
              </a:rPr>
              <a:t> </a:t>
            </a:r>
            <a:r>
              <a:rPr sz="2200" b="1" spc="25" dirty="0">
                <a:latin typeface="Arial"/>
                <a:cs typeface="Arial"/>
              </a:rPr>
              <a:t>the</a:t>
            </a:r>
            <a:r>
              <a:rPr sz="2200" b="1" spc="15" dirty="0">
                <a:latin typeface="Arial"/>
                <a:cs typeface="Arial"/>
              </a:rPr>
              <a:t> </a:t>
            </a:r>
            <a:r>
              <a:rPr sz="2200" b="1" spc="10" dirty="0">
                <a:latin typeface="Arial"/>
                <a:cs typeface="Arial"/>
              </a:rPr>
              <a:t>Future</a:t>
            </a:r>
            <a:r>
              <a:rPr sz="2200" b="1" spc="-150" dirty="0">
                <a:latin typeface="Arial"/>
                <a:cs typeface="Arial"/>
              </a:rPr>
              <a:t> </a:t>
            </a:r>
            <a:r>
              <a:rPr sz="2200" spc="290" dirty="0">
                <a:latin typeface="Trebuchet MS"/>
                <a:cs typeface="Trebuchet MS"/>
              </a:rPr>
              <a:t>–</a:t>
            </a:r>
            <a:r>
              <a:rPr sz="2200" spc="-45" dirty="0">
                <a:latin typeface="Trebuchet MS"/>
                <a:cs typeface="Trebuchet MS"/>
              </a:rPr>
              <a:t> </a:t>
            </a:r>
            <a:r>
              <a:rPr sz="2200" spc="-30" dirty="0">
                <a:latin typeface="Arial"/>
                <a:cs typeface="Arial"/>
              </a:rPr>
              <a:t>й</a:t>
            </a:r>
            <a:r>
              <a:rPr sz="2200" spc="-165" dirty="0">
                <a:latin typeface="Arial"/>
                <a:cs typeface="Arial"/>
              </a:rPr>
              <a:t> </a:t>
            </a:r>
            <a:r>
              <a:rPr sz="2200" spc="-60" dirty="0">
                <a:latin typeface="Arial"/>
                <a:cs typeface="Arial"/>
              </a:rPr>
              <a:t>подібно</a:t>
            </a:r>
            <a:r>
              <a:rPr sz="2200" spc="-165" dirty="0">
                <a:latin typeface="Arial"/>
                <a:cs typeface="Arial"/>
              </a:rPr>
              <a:t> </a:t>
            </a:r>
            <a:r>
              <a:rPr sz="2200" spc="-75" dirty="0">
                <a:latin typeface="Arial"/>
                <a:cs typeface="Arial"/>
              </a:rPr>
              <a:t>німцям</a:t>
            </a:r>
            <a:r>
              <a:rPr sz="2200" spc="-130" dirty="0">
                <a:latin typeface="Arial"/>
                <a:cs typeface="Arial"/>
              </a:rPr>
              <a:t> </a:t>
            </a:r>
            <a:r>
              <a:rPr sz="2200" spc="-60" dirty="0">
                <a:latin typeface="Arial"/>
                <a:cs typeface="Arial"/>
              </a:rPr>
              <a:t>теж</a:t>
            </a:r>
            <a:r>
              <a:rPr sz="2200" spc="-175" dirty="0">
                <a:latin typeface="Arial"/>
                <a:cs typeface="Arial"/>
              </a:rPr>
              <a:t> </a:t>
            </a:r>
            <a:r>
              <a:rPr sz="2200" spc="-105" dirty="0">
                <a:latin typeface="Arial"/>
                <a:cs typeface="Arial"/>
              </a:rPr>
              <a:t>на  </a:t>
            </a:r>
            <a:r>
              <a:rPr sz="2200" spc="-85" dirty="0">
                <a:latin typeface="Arial"/>
                <a:cs typeface="Arial"/>
              </a:rPr>
              <a:t>державному</a:t>
            </a:r>
            <a:r>
              <a:rPr sz="2200" spc="-150" dirty="0">
                <a:latin typeface="Arial"/>
                <a:cs typeface="Arial"/>
              </a:rPr>
              <a:t> </a:t>
            </a:r>
            <a:r>
              <a:rPr sz="2200" spc="-40" dirty="0">
                <a:latin typeface="Arial"/>
                <a:cs typeface="Arial"/>
              </a:rPr>
              <a:t>рівні.</a:t>
            </a:r>
            <a:endParaRPr sz="2200" dirty="0">
              <a:latin typeface="Arial"/>
              <a:cs typeface="Arial"/>
            </a:endParaRPr>
          </a:p>
          <a:p>
            <a:pPr>
              <a:lnSpc>
                <a:spcPct val="100000"/>
              </a:lnSpc>
              <a:spcBef>
                <a:spcPts val="45"/>
              </a:spcBef>
            </a:pPr>
            <a:endParaRPr sz="1800" dirty="0">
              <a:latin typeface="Arial"/>
              <a:cs typeface="Arial"/>
            </a:endParaRPr>
          </a:p>
          <a:p>
            <a:pPr marL="12700">
              <a:lnSpc>
                <a:spcPct val="100000"/>
              </a:lnSpc>
            </a:pPr>
            <a:r>
              <a:rPr sz="2200" spc="-70" dirty="0">
                <a:latin typeface="Arial"/>
                <a:cs typeface="Arial"/>
              </a:rPr>
              <a:t>Мають</a:t>
            </a:r>
            <a:r>
              <a:rPr sz="2200" spc="-175" dirty="0">
                <a:latin typeface="Arial"/>
                <a:cs typeface="Arial"/>
              </a:rPr>
              <a:t> </a:t>
            </a:r>
            <a:r>
              <a:rPr sz="2200" spc="-100" dirty="0">
                <a:latin typeface="Arial"/>
                <a:cs typeface="Arial"/>
              </a:rPr>
              <a:t>свої</a:t>
            </a:r>
            <a:r>
              <a:rPr sz="2200" spc="-165" dirty="0">
                <a:latin typeface="Arial"/>
                <a:cs typeface="Arial"/>
              </a:rPr>
              <a:t> </a:t>
            </a:r>
            <a:r>
              <a:rPr sz="2200" spc="-30" dirty="0">
                <a:latin typeface="Arial"/>
                <a:cs typeface="Arial"/>
              </a:rPr>
              <a:t>потужні</a:t>
            </a:r>
            <a:r>
              <a:rPr sz="2200" spc="-185" dirty="0">
                <a:latin typeface="Arial"/>
                <a:cs typeface="Arial"/>
              </a:rPr>
              <a:t> </a:t>
            </a:r>
            <a:r>
              <a:rPr sz="2200" spc="-45" dirty="0">
                <a:latin typeface="Arial"/>
                <a:cs typeface="Arial"/>
              </a:rPr>
              <a:t>ініціативи</a:t>
            </a:r>
            <a:r>
              <a:rPr sz="2200" spc="-150" dirty="0">
                <a:latin typeface="Arial"/>
                <a:cs typeface="Arial"/>
              </a:rPr>
              <a:t> </a:t>
            </a:r>
            <a:r>
              <a:rPr sz="2200" b="1" spc="-110" dirty="0">
                <a:latin typeface="Arial"/>
                <a:cs typeface="Arial"/>
              </a:rPr>
              <a:t>Індія</a:t>
            </a:r>
            <a:r>
              <a:rPr sz="2200" b="1" spc="-145" dirty="0">
                <a:latin typeface="Arial"/>
                <a:cs typeface="Arial"/>
              </a:rPr>
              <a:t> </a:t>
            </a:r>
            <a:r>
              <a:rPr sz="2200" spc="-95" dirty="0">
                <a:latin typeface="Arial"/>
                <a:cs typeface="Arial"/>
              </a:rPr>
              <a:t>та</a:t>
            </a:r>
            <a:r>
              <a:rPr sz="2200" spc="-175" dirty="0">
                <a:latin typeface="Arial"/>
                <a:cs typeface="Arial"/>
              </a:rPr>
              <a:t> </a:t>
            </a:r>
            <a:r>
              <a:rPr sz="2200" b="1" spc="-75" dirty="0">
                <a:latin typeface="Arial"/>
                <a:cs typeface="Arial"/>
              </a:rPr>
              <a:t>Китай</a:t>
            </a:r>
            <a:r>
              <a:rPr sz="2200" spc="-75" dirty="0">
                <a:latin typeface="Arial"/>
                <a:cs typeface="Arial"/>
              </a:rPr>
              <a:t>.</a:t>
            </a:r>
            <a:endParaRPr sz="2200" dirty="0">
              <a:latin typeface="Arial"/>
              <a:cs typeface="Arial"/>
            </a:endParaRPr>
          </a:p>
          <a:p>
            <a:pPr>
              <a:lnSpc>
                <a:spcPct val="100000"/>
              </a:lnSpc>
              <a:spcBef>
                <a:spcPts val="10"/>
              </a:spcBef>
            </a:pPr>
            <a:endParaRPr sz="2100" dirty="0">
              <a:latin typeface="Arial"/>
              <a:cs typeface="Arial"/>
            </a:endParaRPr>
          </a:p>
          <a:p>
            <a:pPr marL="12700" marR="638175">
              <a:lnSpc>
                <a:spcPts val="2420"/>
              </a:lnSpc>
            </a:pPr>
            <a:r>
              <a:rPr sz="2200" spc="-70" dirty="0">
                <a:latin typeface="Arial"/>
                <a:cs typeface="Arial"/>
              </a:rPr>
              <a:t>Великі</a:t>
            </a:r>
            <a:r>
              <a:rPr sz="2200" spc="-140" dirty="0">
                <a:latin typeface="Arial"/>
                <a:cs typeface="Arial"/>
              </a:rPr>
              <a:t> </a:t>
            </a:r>
            <a:r>
              <a:rPr sz="2200" spc="-85" dirty="0">
                <a:latin typeface="Arial"/>
                <a:cs typeface="Arial"/>
              </a:rPr>
              <a:t>конференції,</a:t>
            </a:r>
            <a:r>
              <a:rPr sz="2200" spc="-125" dirty="0">
                <a:latin typeface="Arial"/>
                <a:cs typeface="Arial"/>
              </a:rPr>
              <a:t> </a:t>
            </a:r>
            <a:r>
              <a:rPr sz="2200" spc="-75" dirty="0">
                <a:latin typeface="Arial"/>
                <a:cs typeface="Arial"/>
              </a:rPr>
              <a:t>присвячені</a:t>
            </a:r>
            <a:r>
              <a:rPr sz="2200" spc="-125" dirty="0">
                <a:latin typeface="Arial"/>
                <a:cs typeface="Arial"/>
              </a:rPr>
              <a:t> </a:t>
            </a:r>
            <a:r>
              <a:rPr sz="2200" spc="-30" dirty="0">
                <a:latin typeface="Arial"/>
                <a:cs typeface="Arial"/>
              </a:rPr>
              <a:t>4-ій</a:t>
            </a:r>
            <a:r>
              <a:rPr sz="2200" spc="-165" dirty="0">
                <a:latin typeface="Arial"/>
                <a:cs typeface="Arial"/>
              </a:rPr>
              <a:t> </a:t>
            </a:r>
            <a:r>
              <a:rPr sz="2200" spc="-70" dirty="0">
                <a:latin typeface="Arial"/>
                <a:cs typeface="Arial"/>
              </a:rPr>
              <a:t>промисловій</a:t>
            </a:r>
            <a:r>
              <a:rPr sz="2200" spc="-150" dirty="0">
                <a:latin typeface="Arial"/>
                <a:cs typeface="Arial"/>
              </a:rPr>
              <a:t> </a:t>
            </a:r>
            <a:r>
              <a:rPr sz="2200" spc="-80" dirty="0">
                <a:latin typeface="Arial"/>
                <a:cs typeface="Arial"/>
              </a:rPr>
              <a:t>революції</a:t>
            </a:r>
            <a:r>
              <a:rPr sz="2200" spc="-125" dirty="0">
                <a:latin typeface="Arial"/>
                <a:cs typeface="Arial"/>
              </a:rPr>
              <a:t> </a:t>
            </a:r>
            <a:r>
              <a:rPr sz="2200" spc="-55" dirty="0">
                <a:latin typeface="Arial"/>
                <a:cs typeface="Arial"/>
              </a:rPr>
              <a:t>йдуть</a:t>
            </a:r>
            <a:r>
              <a:rPr sz="2200" spc="-160" dirty="0">
                <a:latin typeface="Arial"/>
                <a:cs typeface="Arial"/>
              </a:rPr>
              <a:t> </a:t>
            </a:r>
            <a:r>
              <a:rPr sz="2200" spc="-50" dirty="0">
                <a:latin typeface="Arial"/>
                <a:cs typeface="Arial"/>
              </a:rPr>
              <a:t>по</a:t>
            </a:r>
            <a:r>
              <a:rPr sz="2200" spc="-155" dirty="0">
                <a:latin typeface="Arial"/>
                <a:cs typeface="Arial"/>
              </a:rPr>
              <a:t> </a:t>
            </a:r>
            <a:r>
              <a:rPr sz="2200" spc="-65" dirty="0">
                <a:latin typeface="Arial"/>
                <a:cs typeface="Arial"/>
              </a:rPr>
              <a:t>всій</a:t>
            </a:r>
            <a:r>
              <a:rPr sz="2200" spc="-140" dirty="0">
                <a:latin typeface="Arial"/>
                <a:cs typeface="Arial"/>
              </a:rPr>
              <a:t> </a:t>
            </a:r>
            <a:r>
              <a:rPr sz="2200" b="1" spc="-135" dirty="0">
                <a:latin typeface="Arial"/>
                <a:cs typeface="Arial"/>
              </a:rPr>
              <a:t>східній  </a:t>
            </a:r>
            <a:r>
              <a:rPr sz="2200" b="1" spc="-145" dirty="0">
                <a:latin typeface="Arial"/>
                <a:cs typeface="Arial"/>
              </a:rPr>
              <a:t>Європі</a:t>
            </a:r>
            <a:r>
              <a:rPr sz="2200" spc="-145" dirty="0">
                <a:latin typeface="Arial"/>
                <a:cs typeface="Arial"/>
              </a:rPr>
              <a:t>.</a:t>
            </a:r>
            <a:endParaRPr sz="2200" dirty="0">
              <a:latin typeface="Arial"/>
              <a:cs typeface="Arial"/>
            </a:endParaRPr>
          </a:p>
          <a:p>
            <a:pPr marL="12700">
              <a:lnSpc>
                <a:spcPts val="2530"/>
              </a:lnSpc>
              <a:spcBef>
                <a:spcPts val="905"/>
              </a:spcBef>
            </a:pPr>
            <a:r>
              <a:rPr sz="2200" b="1" spc="-140" dirty="0">
                <a:latin typeface="Arial"/>
                <a:cs typeface="Arial"/>
              </a:rPr>
              <a:t>Туреччина</a:t>
            </a:r>
            <a:r>
              <a:rPr sz="2200" b="1" spc="-145" dirty="0">
                <a:latin typeface="Arial"/>
                <a:cs typeface="Arial"/>
              </a:rPr>
              <a:t> </a:t>
            </a:r>
            <a:r>
              <a:rPr sz="2200" spc="-75" dirty="0">
                <a:latin typeface="Arial"/>
                <a:cs typeface="Arial"/>
              </a:rPr>
              <a:t>вже</a:t>
            </a:r>
            <a:r>
              <a:rPr sz="2200" spc="-175" dirty="0">
                <a:latin typeface="Arial"/>
                <a:cs typeface="Arial"/>
              </a:rPr>
              <a:t> </a:t>
            </a:r>
            <a:r>
              <a:rPr sz="2200" spc="-65" dirty="0">
                <a:latin typeface="Arial"/>
                <a:cs typeface="Arial"/>
              </a:rPr>
              <a:t>3-ій</a:t>
            </a:r>
            <a:r>
              <a:rPr sz="2200" spc="-155" dirty="0">
                <a:latin typeface="Arial"/>
                <a:cs typeface="Arial"/>
              </a:rPr>
              <a:t> </a:t>
            </a:r>
            <a:r>
              <a:rPr sz="2200" spc="10" dirty="0">
                <a:latin typeface="Arial"/>
                <a:cs typeface="Arial"/>
              </a:rPr>
              <a:t>рік</a:t>
            </a:r>
            <a:r>
              <a:rPr sz="2200" spc="-155" dirty="0">
                <a:latin typeface="Arial"/>
                <a:cs typeface="Arial"/>
              </a:rPr>
              <a:t> </a:t>
            </a:r>
            <a:r>
              <a:rPr sz="2200" spc="-65" dirty="0">
                <a:latin typeface="Arial"/>
                <a:cs typeface="Arial"/>
              </a:rPr>
              <a:t>проводить</a:t>
            </a:r>
            <a:r>
              <a:rPr sz="2200" spc="-165" dirty="0">
                <a:latin typeface="Arial"/>
                <a:cs typeface="Arial"/>
              </a:rPr>
              <a:t> </a:t>
            </a:r>
            <a:r>
              <a:rPr sz="2200" spc="-15" dirty="0">
                <a:latin typeface="Arial"/>
                <a:cs typeface="Arial"/>
              </a:rPr>
              <a:t>під</a:t>
            </a:r>
            <a:r>
              <a:rPr sz="2200" spc="-165" dirty="0">
                <a:latin typeface="Arial"/>
                <a:cs typeface="Arial"/>
              </a:rPr>
              <a:t> </a:t>
            </a:r>
            <a:r>
              <a:rPr sz="2200" spc="-65" dirty="0">
                <a:latin typeface="Arial"/>
                <a:cs typeface="Arial"/>
              </a:rPr>
              <a:t>цим</a:t>
            </a:r>
            <a:r>
              <a:rPr sz="2200" spc="-155" dirty="0">
                <a:latin typeface="Arial"/>
                <a:cs typeface="Arial"/>
              </a:rPr>
              <a:t> </a:t>
            </a:r>
            <a:r>
              <a:rPr sz="2200" spc="-75" dirty="0">
                <a:latin typeface="Arial"/>
                <a:cs typeface="Arial"/>
              </a:rPr>
              <a:t>прапором</a:t>
            </a:r>
            <a:r>
              <a:rPr sz="2200" spc="-180" dirty="0">
                <a:latin typeface="Arial"/>
                <a:cs typeface="Arial"/>
              </a:rPr>
              <a:t> </a:t>
            </a:r>
            <a:r>
              <a:rPr sz="2200" spc="-80" dirty="0">
                <a:latin typeface="Arial"/>
                <a:cs typeface="Arial"/>
              </a:rPr>
              <a:t>конференцію</a:t>
            </a:r>
            <a:r>
              <a:rPr sz="2200" spc="-130" dirty="0">
                <a:latin typeface="Arial"/>
                <a:cs typeface="Arial"/>
              </a:rPr>
              <a:t> </a:t>
            </a:r>
            <a:r>
              <a:rPr sz="2200" spc="-85" dirty="0">
                <a:latin typeface="Arial"/>
                <a:cs typeface="Arial"/>
              </a:rPr>
              <a:t>присвячену</a:t>
            </a:r>
            <a:r>
              <a:rPr sz="2200" spc="-140" dirty="0">
                <a:latin typeface="Arial"/>
                <a:cs typeface="Arial"/>
              </a:rPr>
              <a:t> </a:t>
            </a:r>
            <a:r>
              <a:rPr sz="2200" spc="-75" dirty="0">
                <a:latin typeface="Arial"/>
                <a:cs typeface="Arial"/>
              </a:rPr>
              <a:t>темі</a:t>
            </a:r>
            <a:endParaRPr sz="2200" dirty="0">
              <a:latin typeface="Arial"/>
              <a:cs typeface="Arial"/>
            </a:endParaRPr>
          </a:p>
          <a:p>
            <a:pPr marL="12700">
              <a:lnSpc>
                <a:spcPts val="2530"/>
              </a:lnSpc>
            </a:pPr>
            <a:r>
              <a:rPr sz="2200" spc="-120" dirty="0">
                <a:latin typeface="Trebuchet MS"/>
                <a:cs typeface="Trebuchet MS"/>
              </a:rPr>
              <a:t>supply</a:t>
            </a:r>
            <a:r>
              <a:rPr sz="2200" spc="-60" dirty="0">
                <a:latin typeface="Trebuchet MS"/>
                <a:cs typeface="Trebuchet MS"/>
              </a:rPr>
              <a:t> </a:t>
            </a:r>
            <a:r>
              <a:rPr sz="2200" spc="-175" dirty="0">
                <a:latin typeface="Trebuchet MS"/>
                <a:cs typeface="Trebuchet MS"/>
              </a:rPr>
              <a:t>chain,</a:t>
            </a:r>
            <a:r>
              <a:rPr sz="2200" spc="-270" dirty="0">
                <a:latin typeface="Trebuchet MS"/>
                <a:cs typeface="Trebuchet MS"/>
              </a:rPr>
              <a:t> </a:t>
            </a:r>
            <a:r>
              <a:rPr sz="2200" spc="-150" dirty="0">
                <a:latin typeface="Arial"/>
                <a:cs typeface="Arial"/>
              </a:rPr>
              <a:t>а</a:t>
            </a:r>
            <a:r>
              <a:rPr sz="2200" spc="-165" dirty="0">
                <a:latin typeface="Arial"/>
                <a:cs typeface="Arial"/>
              </a:rPr>
              <a:t> </a:t>
            </a:r>
            <a:r>
              <a:rPr sz="2200" spc="-50" dirty="0">
                <a:latin typeface="Arial"/>
                <a:cs typeface="Arial"/>
              </a:rPr>
              <a:t>також</a:t>
            </a:r>
            <a:r>
              <a:rPr sz="2200" spc="-180" dirty="0">
                <a:latin typeface="Arial"/>
                <a:cs typeface="Arial"/>
              </a:rPr>
              <a:t> </a:t>
            </a:r>
            <a:r>
              <a:rPr sz="2200" spc="-105" dirty="0">
                <a:latin typeface="Arial"/>
                <a:cs typeface="Arial"/>
              </a:rPr>
              <a:t>залучає</a:t>
            </a:r>
            <a:r>
              <a:rPr sz="2200" spc="-170" dirty="0">
                <a:latin typeface="Arial"/>
                <a:cs typeface="Arial"/>
              </a:rPr>
              <a:t> </a:t>
            </a:r>
            <a:r>
              <a:rPr sz="2200" spc="-65" dirty="0">
                <a:latin typeface="Arial"/>
                <a:cs typeface="Arial"/>
              </a:rPr>
              <a:t>інвесторів</a:t>
            </a:r>
            <a:r>
              <a:rPr sz="2200" spc="-155" dirty="0">
                <a:latin typeface="Arial"/>
                <a:cs typeface="Arial"/>
              </a:rPr>
              <a:t> </a:t>
            </a:r>
            <a:r>
              <a:rPr sz="2200" spc="-95" dirty="0">
                <a:latin typeface="Arial"/>
                <a:cs typeface="Arial"/>
              </a:rPr>
              <a:t>в</a:t>
            </a:r>
            <a:r>
              <a:rPr sz="2200" spc="-170" dirty="0">
                <a:latin typeface="Arial"/>
                <a:cs typeface="Arial"/>
              </a:rPr>
              <a:t> </a:t>
            </a:r>
            <a:r>
              <a:rPr sz="2200" spc="-100" dirty="0">
                <a:latin typeface="Arial"/>
                <a:cs typeface="Arial"/>
              </a:rPr>
              <a:t>свої</a:t>
            </a:r>
            <a:r>
              <a:rPr sz="2200" spc="-175" dirty="0">
                <a:latin typeface="Arial"/>
                <a:cs typeface="Arial"/>
              </a:rPr>
              <a:t> </a:t>
            </a:r>
            <a:r>
              <a:rPr sz="2200" spc="-75" dirty="0">
                <a:latin typeface="Arial"/>
                <a:cs typeface="Arial"/>
              </a:rPr>
              <a:t>техно-парки</a:t>
            </a:r>
            <a:r>
              <a:rPr sz="2200" spc="-75" dirty="0">
                <a:latin typeface="Trebuchet MS"/>
                <a:cs typeface="Trebuchet MS"/>
              </a:rPr>
              <a:t>.</a:t>
            </a:r>
            <a:endParaRPr sz="2200" dirty="0">
              <a:latin typeface="Trebuchet MS"/>
              <a:cs typeface="Trebuchet MS"/>
            </a:endParaRPr>
          </a:p>
          <a:p>
            <a:pPr marL="12700" marR="625475">
              <a:lnSpc>
                <a:spcPts val="2420"/>
              </a:lnSpc>
              <a:spcBef>
                <a:spcPts val="1210"/>
              </a:spcBef>
            </a:pPr>
            <a:r>
              <a:rPr sz="2200" spc="-80" dirty="0">
                <a:latin typeface="Arial"/>
                <a:cs typeface="Arial"/>
              </a:rPr>
              <a:t>Навіть</a:t>
            </a:r>
            <a:r>
              <a:rPr sz="2200" spc="-165" dirty="0">
                <a:latin typeface="Arial"/>
                <a:cs typeface="Arial"/>
              </a:rPr>
              <a:t> </a:t>
            </a:r>
            <a:r>
              <a:rPr sz="2200" b="1" spc="-175" dirty="0">
                <a:latin typeface="Arial"/>
                <a:cs typeface="Arial"/>
              </a:rPr>
              <a:t>Африці</a:t>
            </a:r>
            <a:r>
              <a:rPr sz="2200" b="1" spc="-155" dirty="0">
                <a:latin typeface="Arial"/>
                <a:cs typeface="Arial"/>
              </a:rPr>
              <a:t> </a:t>
            </a:r>
            <a:r>
              <a:rPr sz="2200" spc="-105" dirty="0">
                <a:latin typeface="Arial"/>
                <a:cs typeface="Arial"/>
              </a:rPr>
              <a:t>на</a:t>
            </a:r>
            <a:r>
              <a:rPr sz="2200" spc="-155" dirty="0">
                <a:latin typeface="Arial"/>
                <a:cs typeface="Arial"/>
              </a:rPr>
              <a:t> </a:t>
            </a:r>
            <a:r>
              <a:rPr sz="2200" spc="-70" dirty="0">
                <a:latin typeface="Arial"/>
                <a:cs typeface="Arial"/>
              </a:rPr>
              <a:t>сайті</a:t>
            </a:r>
            <a:r>
              <a:rPr sz="2200" spc="-155" dirty="0">
                <a:latin typeface="Arial"/>
                <a:cs typeface="Arial"/>
              </a:rPr>
              <a:t> </a:t>
            </a:r>
            <a:r>
              <a:rPr sz="2200" spc="-65" dirty="0">
                <a:latin typeface="Arial"/>
                <a:cs typeface="Arial"/>
              </a:rPr>
              <a:t>всесвітнього</a:t>
            </a:r>
            <a:r>
              <a:rPr sz="2200" spc="-160" dirty="0">
                <a:latin typeface="Arial"/>
                <a:cs typeface="Arial"/>
              </a:rPr>
              <a:t> </a:t>
            </a:r>
            <a:r>
              <a:rPr sz="2200" spc="-45" dirty="0">
                <a:latin typeface="Arial"/>
                <a:cs typeface="Arial"/>
              </a:rPr>
              <a:t>економічного</a:t>
            </a:r>
            <a:r>
              <a:rPr sz="2200" spc="-145" dirty="0">
                <a:latin typeface="Arial"/>
                <a:cs typeface="Arial"/>
              </a:rPr>
              <a:t> </a:t>
            </a:r>
            <a:r>
              <a:rPr sz="2200" spc="-114" dirty="0">
                <a:latin typeface="Arial"/>
                <a:cs typeface="Arial"/>
              </a:rPr>
              <a:t>форуму</a:t>
            </a:r>
            <a:r>
              <a:rPr sz="2200" spc="-145" dirty="0">
                <a:latin typeface="Arial"/>
                <a:cs typeface="Arial"/>
              </a:rPr>
              <a:t> </a:t>
            </a:r>
            <a:r>
              <a:rPr sz="2200" spc="-85" dirty="0">
                <a:latin typeface="Arial"/>
                <a:cs typeface="Arial"/>
              </a:rPr>
              <a:t>присвячено</a:t>
            </a:r>
            <a:r>
              <a:rPr sz="2200" spc="-145" dirty="0">
                <a:latin typeface="Arial"/>
                <a:cs typeface="Arial"/>
              </a:rPr>
              <a:t> </a:t>
            </a:r>
            <a:r>
              <a:rPr sz="2200" spc="-45" dirty="0">
                <a:latin typeface="Arial"/>
                <a:cs typeface="Arial"/>
              </a:rPr>
              <a:t>цілий</a:t>
            </a:r>
            <a:r>
              <a:rPr sz="2200" spc="-140" dirty="0">
                <a:latin typeface="Arial"/>
                <a:cs typeface="Arial"/>
              </a:rPr>
              <a:t> </a:t>
            </a:r>
            <a:r>
              <a:rPr sz="2200" spc="-70" dirty="0">
                <a:latin typeface="Arial"/>
                <a:cs typeface="Arial"/>
              </a:rPr>
              <a:t>ряд  </a:t>
            </a:r>
            <a:r>
              <a:rPr sz="2200" spc="-90" dirty="0">
                <a:latin typeface="Arial"/>
                <a:cs typeface="Arial"/>
              </a:rPr>
              <a:t>статей.</a:t>
            </a:r>
            <a:endParaRPr sz="2200" dirty="0">
              <a:latin typeface="Arial"/>
              <a:cs typeface="Arial"/>
            </a:endParaRPr>
          </a:p>
          <a:p>
            <a:pPr marL="12700" marR="9525">
              <a:lnSpc>
                <a:spcPts val="2420"/>
              </a:lnSpc>
              <a:spcBef>
                <a:spcPts val="1170"/>
              </a:spcBef>
            </a:pPr>
            <a:r>
              <a:rPr sz="2200" b="1" spc="-95" dirty="0">
                <a:latin typeface="Arial"/>
                <a:cs typeface="Arial"/>
              </a:rPr>
              <a:t>Україна</a:t>
            </a:r>
            <a:r>
              <a:rPr sz="2200" b="1" spc="-145" dirty="0">
                <a:latin typeface="Arial"/>
                <a:cs typeface="Arial"/>
              </a:rPr>
              <a:t> </a:t>
            </a:r>
            <a:r>
              <a:rPr sz="2200" spc="-15" dirty="0">
                <a:latin typeface="Arial"/>
                <a:cs typeface="Arial"/>
              </a:rPr>
              <a:t>поки</a:t>
            </a:r>
            <a:r>
              <a:rPr sz="2200" spc="-160" dirty="0">
                <a:latin typeface="Arial"/>
                <a:cs typeface="Arial"/>
              </a:rPr>
              <a:t> </a:t>
            </a:r>
            <a:r>
              <a:rPr sz="2200" spc="-110" dirty="0">
                <a:latin typeface="Arial"/>
                <a:cs typeface="Arial"/>
              </a:rPr>
              <a:t>що</a:t>
            </a:r>
            <a:r>
              <a:rPr sz="2200" spc="-175" dirty="0">
                <a:latin typeface="Arial"/>
                <a:cs typeface="Arial"/>
              </a:rPr>
              <a:t> </a:t>
            </a:r>
            <a:r>
              <a:rPr sz="2200" spc="-90" dirty="0">
                <a:latin typeface="Arial"/>
                <a:cs typeface="Arial"/>
              </a:rPr>
              <a:t>визначається.</a:t>
            </a:r>
            <a:r>
              <a:rPr sz="2200" spc="-140" dirty="0">
                <a:latin typeface="Arial"/>
                <a:cs typeface="Arial"/>
              </a:rPr>
              <a:t> </a:t>
            </a:r>
            <a:r>
              <a:rPr sz="2200" spc="-165" dirty="0">
                <a:latin typeface="Arial"/>
                <a:cs typeface="Arial"/>
              </a:rPr>
              <a:t>В</a:t>
            </a:r>
            <a:r>
              <a:rPr sz="2200" spc="-160" dirty="0">
                <a:latin typeface="Arial"/>
                <a:cs typeface="Arial"/>
              </a:rPr>
              <a:t> </a:t>
            </a:r>
            <a:r>
              <a:rPr sz="2200" spc="-85" dirty="0">
                <a:latin typeface="Arial"/>
                <a:cs typeface="Arial"/>
              </a:rPr>
              <a:t>недавньому</a:t>
            </a:r>
            <a:r>
              <a:rPr sz="2200" spc="-135" dirty="0">
                <a:latin typeface="Arial"/>
                <a:cs typeface="Arial"/>
              </a:rPr>
              <a:t> </a:t>
            </a:r>
            <a:r>
              <a:rPr sz="2200" spc="-35" dirty="0">
                <a:latin typeface="Arial"/>
                <a:cs typeface="Arial"/>
              </a:rPr>
              <a:t>звіті</a:t>
            </a:r>
            <a:r>
              <a:rPr sz="2200" spc="-170" dirty="0">
                <a:latin typeface="Arial"/>
                <a:cs typeface="Arial"/>
              </a:rPr>
              <a:t> </a:t>
            </a:r>
            <a:r>
              <a:rPr sz="2200" spc="70" dirty="0">
                <a:latin typeface="Trebuchet MS"/>
                <a:cs typeface="Trebuchet MS"/>
              </a:rPr>
              <a:t>WEF</a:t>
            </a:r>
            <a:r>
              <a:rPr sz="2200" spc="-220" dirty="0">
                <a:latin typeface="Trebuchet MS"/>
                <a:cs typeface="Trebuchet MS"/>
              </a:rPr>
              <a:t> </a:t>
            </a:r>
            <a:r>
              <a:rPr sz="2200" spc="-45" dirty="0">
                <a:latin typeface="Arial"/>
                <a:cs typeface="Arial"/>
              </a:rPr>
              <a:t>(рейтинг</a:t>
            </a:r>
            <a:r>
              <a:rPr sz="2200" spc="-145" dirty="0">
                <a:latin typeface="Arial"/>
                <a:cs typeface="Arial"/>
              </a:rPr>
              <a:t> </a:t>
            </a:r>
            <a:r>
              <a:rPr sz="2200" spc="-50" dirty="0">
                <a:latin typeface="Trebuchet MS"/>
                <a:cs typeface="Trebuchet MS"/>
              </a:rPr>
              <a:t>Networked</a:t>
            </a:r>
            <a:r>
              <a:rPr sz="2200" spc="-45" dirty="0">
                <a:latin typeface="Trebuchet MS"/>
                <a:cs typeface="Trebuchet MS"/>
              </a:rPr>
              <a:t> </a:t>
            </a:r>
            <a:r>
              <a:rPr sz="2200" spc="-105" dirty="0">
                <a:latin typeface="Trebuchet MS"/>
                <a:cs typeface="Trebuchet MS"/>
              </a:rPr>
              <a:t>Readiness  </a:t>
            </a:r>
            <a:r>
              <a:rPr sz="2200" spc="-85" dirty="0">
                <a:latin typeface="Trebuchet MS"/>
                <a:cs typeface="Trebuchet MS"/>
              </a:rPr>
              <a:t>Index</a:t>
            </a:r>
            <a:r>
              <a:rPr sz="2200" spc="-85" dirty="0">
                <a:latin typeface="Arial"/>
                <a:cs typeface="Arial"/>
              </a:rPr>
              <a:t>) </a:t>
            </a:r>
            <a:r>
              <a:rPr sz="2200" spc="-80" dirty="0">
                <a:latin typeface="Arial"/>
                <a:cs typeface="Arial"/>
              </a:rPr>
              <a:t>ми </a:t>
            </a:r>
            <a:r>
              <a:rPr sz="2200" spc="-125" dirty="0">
                <a:latin typeface="Arial"/>
                <a:cs typeface="Arial"/>
              </a:rPr>
              <a:t>лише </a:t>
            </a:r>
            <a:r>
              <a:rPr sz="2200" spc="-65" dirty="0">
                <a:latin typeface="Arial"/>
                <a:cs typeface="Arial"/>
              </a:rPr>
              <a:t>64. </a:t>
            </a:r>
            <a:r>
              <a:rPr sz="2200" spc="-140" dirty="0">
                <a:latin typeface="Arial"/>
                <a:cs typeface="Arial"/>
              </a:rPr>
              <a:t>Нас </a:t>
            </a:r>
            <a:r>
              <a:rPr sz="2200" spc="-70" dirty="0">
                <a:latin typeface="Arial"/>
                <a:cs typeface="Arial"/>
              </a:rPr>
              <a:t>випереджають </a:t>
            </a:r>
            <a:r>
              <a:rPr sz="2200" b="1" spc="-150" dirty="0">
                <a:latin typeface="Arial"/>
                <a:cs typeface="Arial"/>
              </a:rPr>
              <a:t>Польща, </a:t>
            </a:r>
            <a:r>
              <a:rPr sz="2200" b="1" spc="-130" dirty="0">
                <a:latin typeface="Arial"/>
                <a:cs typeface="Arial"/>
              </a:rPr>
              <a:t>Росія,</a:t>
            </a:r>
            <a:r>
              <a:rPr sz="2200" b="1" spc="-415" dirty="0">
                <a:latin typeface="Arial"/>
                <a:cs typeface="Arial"/>
              </a:rPr>
              <a:t> </a:t>
            </a:r>
            <a:r>
              <a:rPr sz="2200" b="1" spc="-100" dirty="0">
                <a:latin typeface="Arial"/>
                <a:cs typeface="Arial"/>
              </a:rPr>
              <a:t>Казахстан</a:t>
            </a:r>
            <a:r>
              <a:rPr sz="2200" spc="-100" dirty="0">
                <a:latin typeface="Arial"/>
                <a:cs typeface="Arial"/>
              </a:rPr>
              <a:t>.</a:t>
            </a:r>
            <a:endParaRPr sz="2200" dirty="0">
              <a:latin typeface="Arial"/>
              <a:cs typeface="Arial"/>
            </a:endParaRPr>
          </a:p>
          <a:p>
            <a:pPr marL="12700">
              <a:lnSpc>
                <a:spcPct val="100000"/>
              </a:lnSpc>
              <a:spcBef>
                <a:spcPts val="2115"/>
              </a:spcBef>
            </a:pPr>
            <a:r>
              <a:rPr sz="2200" b="1" spc="-165" dirty="0" err="1">
                <a:latin typeface="Arial"/>
                <a:cs typeface="Arial"/>
              </a:rPr>
              <a:t>Але</a:t>
            </a:r>
            <a:r>
              <a:rPr sz="2200" b="1" spc="-165" dirty="0">
                <a:latin typeface="Arial"/>
                <a:cs typeface="Arial"/>
              </a:rPr>
              <a:t> </a:t>
            </a:r>
            <a:r>
              <a:rPr lang="uk-UA" sz="2200" b="1" spc="-175" dirty="0" smtClean="0">
                <a:latin typeface="Arial"/>
                <a:cs typeface="Arial"/>
              </a:rPr>
              <a:t>останнім часом істотні зміни відбуваються</a:t>
            </a:r>
            <a:r>
              <a:rPr sz="2200" b="1" spc="-155" dirty="0" smtClean="0">
                <a:latin typeface="Arial"/>
                <a:cs typeface="Arial"/>
              </a:rPr>
              <a:t>….</a:t>
            </a:r>
            <a:endParaRPr sz="2200" dirty="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Documents\доклад информатизация\грузин\Screenshot_2022-04-26-11-47-24-056_com.viber.voip.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533968" y="1425151"/>
            <a:ext cx="2482563" cy="438773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Documents\доклад информатизация\грузин\Screenshot_2022-04-26-11-48-12-427_com.bitrix24.andro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6063" y="1401302"/>
            <a:ext cx="2638945" cy="466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682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user\AppData\Local\Microsoft\Windows\INetCache\Content.MSO\42F16AB.tmp"/>
          <p:cNvPicPr/>
          <p:nvPr/>
        </p:nvPicPr>
        <p:blipFill>
          <a:blip r:embed="rId2">
            <a:extLst>
              <a:ext uri="{28A0092B-C50C-407E-A947-70E740481C1C}">
                <a14:useLocalDpi xmlns:a14="http://schemas.microsoft.com/office/drawing/2010/main" val="0"/>
              </a:ext>
            </a:extLst>
          </a:blip>
          <a:srcRect/>
          <a:stretch>
            <a:fillRect/>
          </a:stretch>
        </p:blipFill>
        <p:spPr bwMode="auto">
          <a:xfrm>
            <a:off x="118093" y="2708920"/>
            <a:ext cx="7178040" cy="3963670"/>
          </a:xfrm>
          <a:prstGeom prst="rect">
            <a:avLst/>
          </a:prstGeom>
          <a:noFill/>
          <a:ln>
            <a:noFill/>
          </a:ln>
        </p:spPr>
      </p:pic>
      <p:sp>
        <p:nvSpPr>
          <p:cNvPr id="3" name="TextBox 2"/>
          <p:cNvSpPr txBox="1"/>
          <p:nvPr/>
        </p:nvSpPr>
        <p:spPr>
          <a:xfrm>
            <a:off x="2831637" y="548680"/>
            <a:ext cx="2400267" cy="707886"/>
          </a:xfrm>
          <a:prstGeom prst="rect">
            <a:avLst/>
          </a:prstGeom>
          <a:noFill/>
        </p:spPr>
        <p:txBody>
          <a:bodyPr wrap="square" rtlCol="0">
            <a:spAutoFit/>
          </a:bodyPr>
          <a:lstStyle/>
          <a:p>
            <a:r>
              <a:rPr lang="uk-UA" sz="4000" dirty="0" smtClean="0"/>
              <a:t>ЕДЕБО</a:t>
            </a:r>
            <a:endParaRPr lang="ru-RU" sz="4000" dirty="0"/>
          </a:p>
        </p:txBody>
      </p:sp>
      <p:pic>
        <p:nvPicPr>
          <p:cNvPr id="4" name="Рисунок 3"/>
          <p:cNvPicPr/>
          <p:nvPr/>
        </p:nvPicPr>
        <p:blipFill rotWithShape="1">
          <a:blip r:embed="rId3">
            <a:extLst>
              <a:ext uri="{28A0092B-C50C-407E-A947-70E740481C1C}">
                <a14:useLocalDpi xmlns:a14="http://schemas.microsoft.com/office/drawing/2010/main" val="0"/>
              </a:ext>
            </a:extLst>
          </a:blip>
          <a:srcRect b="77960"/>
          <a:stretch/>
        </p:blipFill>
        <p:spPr bwMode="auto">
          <a:xfrm>
            <a:off x="7152117" y="260648"/>
            <a:ext cx="4678600" cy="2952328"/>
          </a:xfrm>
          <a:prstGeom prst="rect">
            <a:avLst/>
          </a:prstGeom>
          <a:noFill/>
        </p:spPr>
      </p:pic>
    </p:spTree>
    <p:extLst>
      <p:ext uri="{BB962C8B-B14F-4D97-AF65-F5344CB8AC3E}">
        <p14:creationId xmlns:p14="http://schemas.microsoft.com/office/powerpoint/2010/main" val="19424436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Downloads\к доповіді про ДІДЖІТАЛІЗАЦІЮ\Снимок.PNG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72" y="1628800"/>
            <a:ext cx="11392897" cy="3888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5867" y="426435"/>
            <a:ext cx="2400267" cy="707886"/>
          </a:xfrm>
          <a:prstGeom prst="rect">
            <a:avLst/>
          </a:prstGeom>
          <a:noFill/>
        </p:spPr>
        <p:txBody>
          <a:bodyPr wrap="square" rtlCol="0">
            <a:spAutoFit/>
          </a:bodyPr>
          <a:lstStyle/>
          <a:p>
            <a:r>
              <a:rPr lang="uk-UA" sz="4000" dirty="0" smtClean="0"/>
              <a:t>ЕДЕБО</a:t>
            </a:r>
            <a:endParaRPr lang="ru-RU" sz="4000" dirty="0"/>
          </a:p>
        </p:txBody>
      </p:sp>
    </p:spTree>
    <p:extLst>
      <p:ext uri="{BB962C8B-B14F-4D97-AF65-F5344CB8AC3E}">
        <p14:creationId xmlns:p14="http://schemas.microsoft.com/office/powerpoint/2010/main" val="39306463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Downloads\к доповіді про ДІДЖІТАЛІЗАЦІЮ\Снимок.PNG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10452669"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5867" y="426435"/>
            <a:ext cx="2400267" cy="707886"/>
          </a:xfrm>
          <a:prstGeom prst="rect">
            <a:avLst/>
          </a:prstGeom>
          <a:noFill/>
        </p:spPr>
        <p:txBody>
          <a:bodyPr wrap="square" rtlCol="0">
            <a:spAutoFit/>
          </a:bodyPr>
          <a:lstStyle/>
          <a:p>
            <a:r>
              <a:rPr lang="uk-UA" sz="4000" dirty="0" smtClean="0"/>
              <a:t>ЕДЕБО</a:t>
            </a:r>
            <a:endParaRPr lang="ru-RU" sz="4000" dirty="0"/>
          </a:p>
        </p:txBody>
      </p:sp>
    </p:spTree>
    <p:extLst>
      <p:ext uri="{BB962C8B-B14F-4D97-AF65-F5344CB8AC3E}">
        <p14:creationId xmlns:p14="http://schemas.microsoft.com/office/powerpoint/2010/main" val="3930646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ownloads\к доповіді про ДІДЖІТАЛІЗАЦІЮ\Снимок.PN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637" y="1134321"/>
            <a:ext cx="10937364" cy="5226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5867" y="426435"/>
            <a:ext cx="2400267" cy="707886"/>
          </a:xfrm>
          <a:prstGeom prst="rect">
            <a:avLst/>
          </a:prstGeom>
          <a:noFill/>
        </p:spPr>
        <p:txBody>
          <a:bodyPr wrap="square" rtlCol="0">
            <a:spAutoFit/>
          </a:bodyPr>
          <a:lstStyle/>
          <a:p>
            <a:r>
              <a:rPr lang="uk-UA" sz="4000" dirty="0" smtClean="0"/>
              <a:t>ЕДЕБО</a:t>
            </a:r>
            <a:endParaRPr lang="ru-RU" sz="4000" dirty="0"/>
          </a:p>
        </p:txBody>
      </p:sp>
    </p:spTree>
    <p:extLst>
      <p:ext uri="{BB962C8B-B14F-4D97-AF65-F5344CB8AC3E}">
        <p14:creationId xmlns:p14="http://schemas.microsoft.com/office/powerpoint/2010/main" val="14188479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1752" y="840828"/>
            <a:ext cx="10005848" cy="2207172"/>
          </a:xfrm>
        </p:spPr>
        <p:txBody>
          <a:bodyPr>
            <a:noAutofit/>
          </a:bodyPr>
          <a:lstStyle/>
          <a:p>
            <a:r>
              <a:rPr lang="uk-UA" sz="4000" dirty="0"/>
              <a:t>За допомогою бази </a:t>
            </a:r>
            <a:r>
              <a:rPr lang="uk-UA" sz="4000" dirty="0" smtClean="0"/>
              <a:t>ЄДЕБО </a:t>
            </a:r>
            <a:r>
              <a:rPr lang="uk-UA" sz="4000" dirty="0"/>
              <a:t>можна отримати загальну інформацію про </a:t>
            </a:r>
            <a:r>
              <a:rPr lang="uk-UA" sz="4000" b="1" dirty="0"/>
              <a:t>заклад освіти</a:t>
            </a:r>
            <a:r>
              <a:rPr lang="uk-UA" sz="4000" dirty="0" smtClean="0"/>
              <a:t>:</a:t>
            </a:r>
            <a:endParaRPr lang="ru-RU" sz="4000" dirty="0"/>
          </a:p>
        </p:txBody>
      </p:sp>
      <p:sp>
        <p:nvSpPr>
          <p:cNvPr id="3" name="Объект 2"/>
          <p:cNvSpPr>
            <a:spLocks noGrp="1"/>
          </p:cNvSpPr>
          <p:nvPr>
            <p:ph idx="4294967295"/>
          </p:nvPr>
        </p:nvSpPr>
        <p:spPr>
          <a:xfrm>
            <a:off x="1600200" y="2895600"/>
            <a:ext cx="9982200" cy="3429000"/>
          </a:xfrm>
          <a:prstGeom prst="rect">
            <a:avLst/>
          </a:prstGeom>
        </p:spPr>
        <p:txBody>
          <a:bodyPr/>
          <a:lstStyle/>
          <a:p>
            <a:pPr marL="285750" lvl="0" indent="-285750">
              <a:buFont typeface="Wingdings" panose="05000000000000000000" pitchFamily="2" charset="2"/>
              <a:buChar char="Ø"/>
            </a:pPr>
            <a:r>
              <a:rPr lang="uk-UA" sz="2800" dirty="0"/>
              <a:t>інформація про керівника; </a:t>
            </a:r>
            <a:endParaRPr lang="ru-RU" sz="2800" dirty="0"/>
          </a:p>
          <a:p>
            <a:pPr marL="285750" lvl="0" indent="-285750">
              <a:buFont typeface="Wingdings" panose="05000000000000000000" pitchFamily="2" charset="2"/>
              <a:buChar char="Ø"/>
            </a:pPr>
            <a:r>
              <a:rPr lang="uk-UA" sz="2800" dirty="0"/>
              <a:t>адреси, історію офіційних замін; </a:t>
            </a:r>
            <a:endParaRPr lang="ru-RU" sz="2800" dirty="0"/>
          </a:p>
          <a:p>
            <a:pPr marL="285750" lvl="0" indent="-285750">
              <a:buFont typeface="Wingdings" panose="05000000000000000000" pitchFamily="2" charset="2"/>
              <a:buChar char="Ø"/>
            </a:pPr>
            <a:r>
              <a:rPr lang="uk-UA" sz="2800" dirty="0"/>
              <a:t>відображається перелік установчих документів;</a:t>
            </a:r>
            <a:endParaRPr lang="ru-RU" sz="2800" dirty="0"/>
          </a:p>
          <a:p>
            <a:pPr marL="285750" lvl="0" indent="-285750">
              <a:buFont typeface="Wingdings" panose="05000000000000000000" pitchFamily="2" charset="2"/>
              <a:buChar char="Ø"/>
            </a:pPr>
            <a:r>
              <a:rPr lang="uk-UA" sz="2800" dirty="0"/>
              <a:t>структура, матеріально-технічна база; </a:t>
            </a:r>
            <a:endParaRPr lang="ru-RU" sz="2800" dirty="0"/>
          </a:p>
          <a:p>
            <a:pPr marL="285750" lvl="0" indent="-285750">
              <a:buFont typeface="Wingdings" panose="05000000000000000000" pitchFamily="2" charset="2"/>
              <a:buChar char="Ø"/>
            </a:pPr>
            <a:r>
              <a:rPr lang="uk-UA" sz="2800" dirty="0"/>
              <a:t>освітні програми за якими здобувачам освіти надаються освітні послуги; </a:t>
            </a:r>
            <a:endParaRPr lang="ru-RU" sz="2800" dirty="0"/>
          </a:p>
          <a:p>
            <a:pPr marL="285750" lvl="0" indent="-285750">
              <a:buFont typeface="Wingdings" panose="05000000000000000000" pitchFamily="2" charset="2"/>
              <a:buChar char="Ø"/>
            </a:pPr>
            <a:r>
              <a:rPr lang="uk-UA" sz="2800" dirty="0"/>
              <a:t>інформація про наявність сертифікатів про акредитацію спеціальностей у закладі освіти тощо</a:t>
            </a:r>
            <a:r>
              <a:rPr lang="uk-UA" sz="2800" dirty="0" smtClean="0"/>
              <a:t>.</a:t>
            </a:r>
            <a:endParaRPr lang="ru-RU" sz="2800" dirty="0"/>
          </a:p>
        </p:txBody>
      </p:sp>
    </p:spTree>
    <p:extLst>
      <p:ext uri="{BB962C8B-B14F-4D97-AF65-F5344CB8AC3E}">
        <p14:creationId xmlns:p14="http://schemas.microsoft.com/office/powerpoint/2010/main" val="3905544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56792"/>
            <a:ext cx="10408840" cy="4950946"/>
          </a:xfrm>
          <a:prstGeom prst="rect">
            <a:avLst/>
          </a:prstGeom>
          <a:noFill/>
          <a:ln w="12700">
            <a:solidFill>
              <a:srgbClr val="0070C0"/>
            </a:solidFill>
          </a:ln>
        </p:spPr>
      </p:pic>
      <p:sp>
        <p:nvSpPr>
          <p:cNvPr id="3" name="TextBox 2"/>
          <p:cNvSpPr txBox="1"/>
          <p:nvPr/>
        </p:nvSpPr>
        <p:spPr>
          <a:xfrm>
            <a:off x="4895867" y="426435"/>
            <a:ext cx="2400267" cy="707886"/>
          </a:xfrm>
          <a:prstGeom prst="rect">
            <a:avLst/>
          </a:prstGeom>
          <a:noFill/>
        </p:spPr>
        <p:txBody>
          <a:bodyPr wrap="square" rtlCol="0">
            <a:spAutoFit/>
          </a:bodyPr>
          <a:lstStyle/>
          <a:p>
            <a:r>
              <a:rPr lang="uk-UA" sz="4000" dirty="0" smtClean="0"/>
              <a:t>ЕДЕБО</a:t>
            </a:r>
            <a:endParaRPr lang="ru-RU" sz="4000" dirty="0"/>
          </a:p>
        </p:txBody>
      </p:sp>
    </p:spTree>
    <p:extLst>
      <p:ext uri="{BB962C8B-B14F-4D97-AF65-F5344CB8AC3E}">
        <p14:creationId xmlns:p14="http://schemas.microsoft.com/office/powerpoint/2010/main" val="34224809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304801"/>
            <a:ext cx="10058400" cy="838199"/>
          </a:xfrm>
        </p:spPr>
        <p:txBody>
          <a:bodyPr>
            <a:normAutofit/>
          </a:bodyPr>
          <a:lstStyle/>
          <a:p>
            <a:r>
              <a:rPr lang="uk-UA" b="1" cap="all" dirty="0"/>
              <a:t>Для вступної кампанії</a:t>
            </a:r>
            <a:r>
              <a:rPr lang="uk-UA" dirty="0" smtClean="0"/>
              <a:t>:</a:t>
            </a:r>
            <a:endParaRPr lang="ru-RU" dirty="0"/>
          </a:p>
        </p:txBody>
      </p:sp>
      <p:sp>
        <p:nvSpPr>
          <p:cNvPr id="3" name="Объект 2"/>
          <p:cNvSpPr>
            <a:spLocks noGrp="1"/>
          </p:cNvSpPr>
          <p:nvPr>
            <p:ph idx="4294967295"/>
          </p:nvPr>
        </p:nvSpPr>
        <p:spPr>
          <a:xfrm>
            <a:off x="1492469" y="1177159"/>
            <a:ext cx="10089930" cy="5147442"/>
          </a:xfrm>
          <a:prstGeom prst="rect">
            <a:avLst/>
          </a:prstGeom>
        </p:spPr>
        <p:txBody>
          <a:bodyPr>
            <a:normAutofit lnSpcReduction="10000"/>
          </a:bodyPr>
          <a:lstStyle/>
          <a:p>
            <a:pPr marL="285750" lvl="0" indent="-285750">
              <a:buFont typeface="Wingdings" panose="05000000000000000000" pitchFamily="2" charset="2"/>
              <a:buChar char="Ø"/>
            </a:pPr>
            <a:r>
              <a:rPr lang="uk-UA" sz="2400" dirty="0"/>
              <a:t>Пропозиції щодо максимальних обсягів закладу освіти та погодження їх МОН;</a:t>
            </a:r>
            <a:endParaRPr lang="ru-RU" sz="2400" dirty="0"/>
          </a:p>
          <a:p>
            <a:pPr marL="285750" lvl="0" indent="-285750">
              <a:buFont typeface="Wingdings" panose="05000000000000000000" pitchFamily="2" charset="2"/>
              <a:buChar char="Ø"/>
            </a:pPr>
            <a:r>
              <a:rPr lang="uk-UA" sz="2400" dirty="0"/>
              <a:t>Дані про вступ та випуск – пропозиції закладу освіти щодо обсягу прийому за державним замовленням, погоджені РЦЗ та ОДА;</a:t>
            </a:r>
            <a:endParaRPr lang="ru-RU" sz="2400" dirty="0"/>
          </a:p>
          <a:p>
            <a:pPr marL="285750" lvl="0" indent="-285750">
              <a:buFont typeface="Wingdings" panose="05000000000000000000" pitchFamily="2" charset="2"/>
              <a:buChar char="Ø"/>
            </a:pPr>
            <a:r>
              <a:rPr lang="uk-UA" sz="2400" dirty="0"/>
              <a:t>Правила прийому – для щорічного завантаження правил прийому закладу освіти;</a:t>
            </a:r>
            <a:endParaRPr lang="ru-RU" sz="2400" dirty="0"/>
          </a:p>
          <a:p>
            <a:pPr marL="285750" lvl="0" indent="-285750">
              <a:buFont typeface="Wingdings" panose="05000000000000000000" pitchFamily="2" charset="2"/>
              <a:buChar char="Ø"/>
            </a:pPr>
            <a:r>
              <a:rPr lang="uk-UA" sz="2400" dirty="0"/>
              <a:t>Приймальна та відбіркова комісії на відповідний рік Вступної кампанії;</a:t>
            </a:r>
            <a:endParaRPr lang="ru-RU" sz="2400" dirty="0"/>
          </a:p>
          <a:p>
            <a:pPr marL="285750" lvl="0" indent="-285750">
              <a:buFont typeface="Wingdings" panose="05000000000000000000" pitchFamily="2" charset="2"/>
              <a:buChar char="Ø"/>
            </a:pPr>
            <a:r>
              <a:rPr lang="uk-UA" sz="2400" dirty="0"/>
              <a:t>Конкурсні пропозиції;</a:t>
            </a:r>
            <a:endParaRPr lang="ru-RU" sz="2400" dirty="0"/>
          </a:p>
          <a:p>
            <a:pPr marL="285750" lvl="0" indent="-285750">
              <a:buFont typeface="Wingdings" panose="05000000000000000000" pitchFamily="2" charset="2"/>
              <a:buChar char="Ø"/>
            </a:pPr>
            <a:r>
              <a:rPr lang="uk-UA" sz="2400" dirty="0"/>
              <a:t>Заяви вступників;</a:t>
            </a:r>
            <a:endParaRPr lang="ru-RU" sz="2400" dirty="0"/>
          </a:p>
          <a:p>
            <a:pPr marL="285750" lvl="0" indent="-285750">
              <a:buFont typeface="Wingdings" panose="05000000000000000000" pitchFamily="2" charset="2"/>
              <a:buChar char="Ø"/>
            </a:pPr>
            <a:r>
              <a:rPr lang="uk-UA" sz="2400" dirty="0"/>
              <a:t>Акти про допущені технічні помилки; </a:t>
            </a:r>
            <a:endParaRPr lang="ru-RU" sz="2400" dirty="0"/>
          </a:p>
          <a:p>
            <a:pPr marL="285750" lvl="0" indent="-285750">
              <a:buFont typeface="Wingdings" panose="05000000000000000000" pitchFamily="2" charset="2"/>
              <a:buChar char="Ø"/>
            </a:pPr>
            <a:r>
              <a:rPr lang="uk-UA" sz="2400" dirty="0"/>
              <a:t>Накази про зарахування;</a:t>
            </a:r>
            <a:endParaRPr lang="ru-RU" sz="2400" dirty="0"/>
          </a:p>
          <a:p>
            <a:pPr marL="285750" lvl="0" indent="-285750">
              <a:buFont typeface="Wingdings" panose="05000000000000000000" pitchFamily="2" charset="2"/>
              <a:buChar char="Ø"/>
            </a:pPr>
            <a:r>
              <a:rPr lang="uk-UA" sz="2400" dirty="0"/>
              <a:t>Результати творчих конкурсів; </a:t>
            </a:r>
            <a:endParaRPr lang="ru-RU" sz="2400" dirty="0"/>
          </a:p>
          <a:p>
            <a:pPr marL="285750" lvl="0" indent="-285750">
              <a:buFont typeface="Wingdings" panose="05000000000000000000" pitchFamily="2" charset="2"/>
              <a:buChar char="Ø"/>
            </a:pPr>
            <a:r>
              <a:rPr lang="uk-UA" sz="2400" dirty="0"/>
              <a:t>Заявки для проходження єдиного вступного іспиту/єдиного фахового вступного випробування;</a:t>
            </a:r>
            <a:endParaRPr lang="ru-RU" sz="2400" dirty="0"/>
          </a:p>
          <a:p>
            <a:endParaRPr lang="ru-RU" dirty="0"/>
          </a:p>
        </p:txBody>
      </p:sp>
    </p:spTree>
    <p:extLst>
      <p:ext uri="{BB962C8B-B14F-4D97-AF65-F5344CB8AC3E}">
        <p14:creationId xmlns:p14="http://schemas.microsoft.com/office/powerpoint/2010/main" val="3287294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rcRect/>
          <a:stretch>
            <a:fillRect/>
          </a:stretch>
        </p:blipFill>
        <p:spPr bwMode="auto">
          <a:xfrm>
            <a:off x="2063553" y="1141094"/>
            <a:ext cx="8620521" cy="5240233"/>
          </a:xfrm>
          <a:prstGeom prst="rect">
            <a:avLst/>
          </a:prstGeom>
          <a:noFill/>
          <a:ln>
            <a:solidFill>
              <a:schemeClr val="accent1"/>
            </a:solidFill>
          </a:ln>
        </p:spPr>
      </p:pic>
      <p:sp>
        <p:nvSpPr>
          <p:cNvPr id="3" name="TextBox 2"/>
          <p:cNvSpPr txBox="1"/>
          <p:nvPr/>
        </p:nvSpPr>
        <p:spPr>
          <a:xfrm>
            <a:off x="4895867" y="426435"/>
            <a:ext cx="2400267" cy="707886"/>
          </a:xfrm>
          <a:prstGeom prst="rect">
            <a:avLst/>
          </a:prstGeom>
          <a:noFill/>
        </p:spPr>
        <p:txBody>
          <a:bodyPr wrap="square" rtlCol="0">
            <a:spAutoFit/>
          </a:bodyPr>
          <a:lstStyle/>
          <a:p>
            <a:r>
              <a:rPr lang="uk-UA" sz="4000" dirty="0" smtClean="0"/>
              <a:t>ЕДЕБО</a:t>
            </a:r>
            <a:endParaRPr lang="ru-RU" sz="4000" dirty="0"/>
          </a:p>
        </p:txBody>
      </p:sp>
    </p:spTree>
    <p:extLst>
      <p:ext uri="{BB962C8B-B14F-4D97-AF65-F5344CB8AC3E}">
        <p14:creationId xmlns:p14="http://schemas.microsoft.com/office/powerpoint/2010/main" val="1424977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Корпоративна пошта. Де, як і яку вибрати і створити."/>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410" y="4342387"/>
            <a:ext cx="19177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7122" y="4410960"/>
            <a:ext cx="2036013" cy="12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95" y="4177387"/>
            <a:ext cx="3228496" cy="174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0535" y="4342388"/>
            <a:ext cx="2238011" cy="158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3869208" y="160338"/>
            <a:ext cx="3216330" cy="584775"/>
          </a:xfrm>
          <a:prstGeom prst="rect">
            <a:avLst/>
          </a:prstGeom>
        </p:spPr>
        <p:txBody>
          <a:bodyPr wrap="none">
            <a:spAutoFit/>
          </a:bodyPr>
          <a:lstStyle/>
          <a:p>
            <a:r>
              <a:rPr lang="ru-RU" sz="3200" dirty="0" err="1" smtClean="0"/>
              <a:t>Соціальні</a:t>
            </a:r>
            <a:r>
              <a:rPr lang="ru-RU" sz="3200" dirty="0" smtClean="0"/>
              <a:t> </a:t>
            </a:r>
            <a:r>
              <a:rPr lang="ru-RU" sz="3200" dirty="0" err="1" smtClean="0"/>
              <a:t>мережі</a:t>
            </a:r>
            <a:endParaRPr lang="ru-RU" sz="3200" dirty="0"/>
          </a:p>
        </p:txBody>
      </p:sp>
      <p:pic>
        <p:nvPicPr>
          <p:cNvPr id="8194" name="Picture 2" descr="Telegram владелец, кто создал Телеграмм, блокировка Telegram. TON, Gra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947" r="21052"/>
          <a:stretch/>
        </p:blipFill>
        <p:spPr bwMode="auto">
          <a:xfrm>
            <a:off x="10081038" y="2861179"/>
            <a:ext cx="1245996" cy="117350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YouTub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6877" b="35778"/>
          <a:stretch/>
        </p:blipFill>
        <p:spPr bwMode="auto">
          <a:xfrm>
            <a:off x="175857" y="3067665"/>
            <a:ext cx="3104257" cy="63663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Кто и как придумал Инстаграм: история создания социальной сети"/>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19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23280" r="21334"/>
          <a:stretch/>
        </p:blipFill>
        <p:spPr bwMode="auto">
          <a:xfrm>
            <a:off x="7078119" y="2597951"/>
            <a:ext cx="211023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descr="10 фактів про Viber, які ви повинні знати — Tokar.u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2693" y="2721502"/>
            <a:ext cx="2605804" cy="1328960"/>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207434" y="5925584"/>
            <a:ext cx="2084225" cy="461665"/>
          </a:xfrm>
          <a:prstGeom prst="rect">
            <a:avLst/>
          </a:prstGeom>
        </p:spPr>
        <p:txBody>
          <a:bodyPr wrap="none">
            <a:spAutoFit/>
          </a:bodyPr>
          <a:lstStyle/>
          <a:p>
            <a:r>
              <a:rPr lang="ru-RU" sz="2400" dirty="0" err="1" smtClean="0"/>
              <a:t>Підписано</a:t>
            </a:r>
            <a:r>
              <a:rPr lang="ru-RU" sz="2400" dirty="0" smtClean="0"/>
              <a:t> 300</a:t>
            </a:r>
            <a:endParaRPr lang="ru-RU" sz="2400" dirty="0"/>
          </a:p>
        </p:txBody>
      </p:sp>
      <p:sp>
        <p:nvSpPr>
          <p:cNvPr id="3" name="AutoShape 11" descr="Facebook — увійдіть або зареєструйтеся"/>
          <p:cNvSpPr>
            <a:spLocks noChangeAspect="1" noChangeArrowheads="1"/>
          </p:cNvSpPr>
          <p:nvPr/>
        </p:nvSpPr>
        <p:spPr bwMode="auto">
          <a:xfrm>
            <a:off x="613833" y="1603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20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4937" y="751421"/>
            <a:ext cx="480060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Прямоугольник 22"/>
          <p:cNvSpPr/>
          <p:nvPr/>
        </p:nvSpPr>
        <p:spPr>
          <a:xfrm>
            <a:off x="6055538" y="1183469"/>
            <a:ext cx="2930610" cy="584775"/>
          </a:xfrm>
          <a:prstGeom prst="rect">
            <a:avLst/>
          </a:prstGeom>
        </p:spPr>
        <p:txBody>
          <a:bodyPr wrap="none">
            <a:spAutoFit/>
          </a:bodyPr>
          <a:lstStyle/>
          <a:p>
            <a:r>
              <a:rPr lang="ru-RU" sz="3200" dirty="0" err="1" smtClean="0"/>
              <a:t>Підписано</a:t>
            </a:r>
            <a:r>
              <a:rPr lang="ru-RU" sz="3200" dirty="0" smtClean="0"/>
              <a:t> 1862</a:t>
            </a:r>
            <a:endParaRPr lang="ru-RU" sz="3200" dirty="0"/>
          </a:p>
        </p:txBody>
      </p:sp>
      <p:sp>
        <p:nvSpPr>
          <p:cNvPr id="24" name="Прямоугольник 23"/>
          <p:cNvSpPr/>
          <p:nvPr/>
        </p:nvSpPr>
        <p:spPr>
          <a:xfrm>
            <a:off x="3311691" y="5924282"/>
            <a:ext cx="2084225" cy="461665"/>
          </a:xfrm>
          <a:prstGeom prst="rect">
            <a:avLst/>
          </a:prstGeom>
        </p:spPr>
        <p:txBody>
          <a:bodyPr wrap="none">
            <a:spAutoFit/>
          </a:bodyPr>
          <a:lstStyle/>
          <a:p>
            <a:r>
              <a:rPr lang="ru-RU" sz="2400" dirty="0" err="1" smtClean="0"/>
              <a:t>Підписано</a:t>
            </a:r>
            <a:r>
              <a:rPr lang="ru-RU" sz="2400" dirty="0" smtClean="0"/>
              <a:t> 488</a:t>
            </a:r>
            <a:endParaRPr lang="ru-RU" sz="2400" dirty="0"/>
          </a:p>
        </p:txBody>
      </p:sp>
      <p:sp>
        <p:nvSpPr>
          <p:cNvPr id="25" name="Прямоугольник 24"/>
          <p:cNvSpPr/>
          <p:nvPr/>
        </p:nvSpPr>
        <p:spPr>
          <a:xfrm>
            <a:off x="6579874" y="5892797"/>
            <a:ext cx="2084225" cy="461665"/>
          </a:xfrm>
          <a:prstGeom prst="rect">
            <a:avLst/>
          </a:prstGeom>
        </p:spPr>
        <p:txBody>
          <a:bodyPr wrap="none">
            <a:spAutoFit/>
          </a:bodyPr>
          <a:lstStyle/>
          <a:p>
            <a:r>
              <a:rPr lang="ru-RU" sz="2400" dirty="0" err="1" smtClean="0"/>
              <a:t>Підписано</a:t>
            </a:r>
            <a:r>
              <a:rPr lang="ru-RU" sz="2400" dirty="0" smtClean="0"/>
              <a:t> 977</a:t>
            </a:r>
            <a:endParaRPr lang="ru-RU" sz="2400" dirty="0"/>
          </a:p>
        </p:txBody>
      </p:sp>
      <p:sp>
        <p:nvSpPr>
          <p:cNvPr id="26" name="Прямоугольник 25"/>
          <p:cNvSpPr/>
          <p:nvPr/>
        </p:nvSpPr>
        <p:spPr>
          <a:xfrm>
            <a:off x="9404479" y="5892797"/>
            <a:ext cx="2084225" cy="461665"/>
          </a:xfrm>
          <a:prstGeom prst="rect">
            <a:avLst/>
          </a:prstGeom>
        </p:spPr>
        <p:txBody>
          <a:bodyPr wrap="none">
            <a:spAutoFit/>
          </a:bodyPr>
          <a:lstStyle/>
          <a:p>
            <a:r>
              <a:rPr lang="ru-RU" sz="2400" dirty="0" err="1" smtClean="0"/>
              <a:t>Підписано</a:t>
            </a:r>
            <a:r>
              <a:rPr lang="ru-RU" sz="2400" dirty="0" smtClean="0"/>
              <a:t> 400</a:t>
            </a:r>
            <a:endParaRPr lang="ru-RU" sz="2400" dirty="0"/>
          </a:p>
        </p:txBody>
      </p:sp>
    </p:spTree>
    <p:extLst>
      <p:ext uri="{BB962C8B-B14F-4D97-AF65-F5344CB8AC3E}">
        <p14:creationId xmlns:p14="http://schemas.microsoft.com/office/powerpoint/2010/main" val="4203774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13688" y="128015"/>
            <a:ext cx="5146548" cy="186385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442847" y="79755"/>
            <a:ext cx="3145155" cy="2200602"/>
          </a:xfrm>
          <a:prstGeom prst="rect">
            <a:avLst/>
          </a:prstGeom>
        </p:spPr>
        <p:txBody>
          <a:bodyPr vert="horz" wrap="square" lIns="0" tIns="45720" rIns="0" bIns="0" rtlCol="0">
            <a:spAutoFit/>
          </a:bodyPr>
          <a:lstStyle/>
          <a:p>
            <a:pPr marL="12700" marR="5080">
              <a:lnSpc>
                <a:spcPts val="2420"/>
              </a:lnSpc>
              <a:spcBef>
                <a:spcPts val="360"/>
              </a:spcBef>
            </a:pPr>
            <a:r>
              <a:rPr sz="2200" b="1" spc="-95" dirty="0">
                <a:solidFill>
                  <a:srgbClr val="FFFFFF"/>
                </a:solidFill>
                <a:latin typeface="Arial"/>
                <a:cs typeface="Arial"/>
              </a:rPr>
              <a:t>17.01.2018 </a:t>
            </a:r>
            <a:r>
              <a:rPr sz="2200" spc="-70" dirty="0">
                <a:solidFill>
                  <a:srgbClr val="FFFFFF"/>
                </a:solidFill>
              </a:rPr>
              <a:t>Кабінет  </a:t>
            </a:r>
            <a:r>
              <a:rPr sz="2200" spc="-45" dirty="0">
                <a:solidFill>
                  <a:srgbClr val="FFFFFF"/>
                </a:solidFill>
              </a:rPr>
              <a:t>Міністрів </a:t>
            </a:r>
            <a:r>
              <a:rPr sz="2200" spc="-75" dirty="0">
                <a:solidFill>
                  <a:srgbClr val="FFFFFF"/>
                </a:solidFill>
              </a:rPr>
              <a:t>України</a:t>
            </a:r>
            <a:r>
              <a:rPr sz="2200" spc="-355" dirty="0">
                <a:solidFill>
                  <a:srgbClr val="FFFFFF"/>
                </a:solidFill>
              </a:rPr>
              <a:t> </a:t>
            </a:r>
            <a:r>
              <a:rPr sz="2200" spc="-90" dirty="0">
                <a:solidFill>
                  <a:srgbClr val="FFFFFF"/>
                </a:solidFill>
              </a:rPr>
              <a:t>ухвалив</a:t>
            </a:r>
            <a:endParaRPr sz="2200" dirty="0">
              <a:latin typeface="Arial"/>
              <a:cs typeface="Arial"/>
            </a:endParaRPr>
          </a:p>
          <a:p>
            <a:pPr marL="12700" marR="276860">
              <a:lnSpc>
                <a:spcPts val="2410"/>
              </a:lnSpc>
            </a:pPr>
            <a:r>
              <a:rPr sz="2200" spc="-130" dirty="0">
                <a:solidFill>
                  <a:srgbClr val="FFFFFF"/>
                </a:solidFill>
              </a:rPr>
              <a:t>«</a:t>
            </a:r>
            <a:r>
              <a:rPr sz="2200" b="1" spc="-130" dirty="0">
                <a:solidFill>
                  <a:srgbClr val="FFFFFF"/>
                </a:solidFill>
                <a:latin typeface="Arial"/>
                <a:cs typeface="Arial"/>
              </a:rPr>
              <a:t>Концепцію </a:t>
            </a:r>
            <a:r>
              <a:rPr sz="2200" b="1" spc="-125" dirty="0">
                <a:solidFill>
                  <a:srgbClr val="FFFFFF"/>
                </a:solidFill>
                <a:latin typeface="Arial"/>
                <a:cs typeface="Arial"/>
              </a:rPr>
              <a:t>розвитку  </a:t>
            </a:r>
            <a:r>
              <a:rPr sz="2200" b="1" spc="-175" dirty="0">
                <a:solidFill>
                  <a:srgbClr val="FFFFFF"/>
                </a:solidFill>
                <a:latin typeface="Arial"/>
                <a:cs typeface="Arial"/>
              </a:rPr>
              <a:t>цифрової </a:t>
            </a:r>
            <a:r>
              <a:rPr sz="2200" b="1" spc="-105" dirty="0" err="1">
                <a:solidFill>
                  <a:srgbClr val="FFFFFF"/>
                </a:solidFill>
                <a:latin typeface="Arial"/>
                <a:cs typeface="Arial"/>
              </a:rPr>
              <a:t>економіки</a:t>
            </a:r>
            <a:r>
              <a:rPr sz="2200" b="1" spc="-160" dirty="0">
                <a:solidFill>
                  <a:srgbClr val="FFFFFF"/>
                </a:solidFill>
                <a:latin typeface="Arial"/>
                <a:cs typeface="Arial"/>
              </a:rPr>
              <a:t> </a:t>
            </a:r>
            <a:r>
              <a:rPr sz="2200" b="1" spc="-110" dirty="0" err="1">
                <a:solidFill>
                  <a:srgbClr val="FFFFFF"/>
                </a:solidFill>
                <a:latin typeface="Arial"/>
                <a:cs typeface="Arial"/>
              </a:rPr>
              <a:t>та</a:t>
            </a:r>
            <a:r>
              <a:rPr lang="uk-UA" sz="2200" b="1" spc="-110" dirty="0">
                <a:solidFill>
                  <a:srgbClr val="FFFFFF"/>
                </a:solidFill>
                <a:latin typeface="Arial"/>
                <a:cs typeface="Arial"/>
              </a:rPr>
              <a:t> </a:t>
            </a:r>
            <a:r>
              <a:rPr lang="ru-RU" sz="2200" b="1" spc="-185" dirty="0" err="1">
                <a:solidFill>
                  <a:srgbClr val="FFFFFF"/>
                </a:solidFill>
                <a:latin typeface="Arial"/>
                <a:cs typeface="Arial"/>
              </a:rPr>
              <a:t>суспільства</a:t>
            </a:r>
            <a:r>
              <a:rPr lang="ru-RU" sz="2200" b="1" spc="-185" dirty="0">
                <a:solidFill>
                  <a:srgbClr val="FFFFFF"/>
                </a:solidFill>
                <a:latin typeface="Arial"/>
                <a:cs typeface="Arial"/>
              </a:rPr>
              <a:t> </a:t>
            </a:r>
            <a:r>
              <a:rPr lang="ru-RU" sz="2200" b="1" spc="-95" dirty="0" err="1">
                <a:solidFill>
                  <a:srgbClr val="FFFFFF"/>
                </a:solidFill>
                <a:latin typeface="Arial"/>
                <a:cs typeface="Arial"/>
              </a:rPr>
              <a:t>України</a:t>
            </a:r>
            <a:r>
              <a:rPr lang="ru-RU" sz="2200" b="1" spc="-204" dirty="0">
                <a:solidFill>
                  <a:srgbClr val="FFFFFF"/>
                </a:solidFill>
                <a:latin typeface="Arial"/>
                <a:cs typeface="Arial"/>
              </a:rPr>
              <a:t> </a:t>
            </a:r>
            <a:r>
              <a:rPr lang="ru-RU" sz="2200" b="1" spc="-110" dirty="0">
                <a:solidFill>
                  <a:srgbClr val="FFFFFF"/>
                </a:solidFill>
                <a:latin typeface="Arial"/>
                <a:cs typeface="Arial"/>
              </a:rPr>
              <a:t>на  </a:t>
            </a:r>
            <a:r>
              <a:rPr lang="ru-RU" sz="2200" b="1" spc="-114" dirty="0">
                <a:solidFill>
                  <a:srgbClr val="FFFFFF"/>
                </a:solidFill>
                <a:latin typeface="Arial"/>
                <a:cs typeface="Arial"/>
              </a:rPr>
              <a:t>2018-2020</a:t>
            </a:r>
            <a:r>
              <a:rPr lang="ru-RU" sz="2200" spc="-114" dirty="0">
                <a:solidFill>
                  <a:srgbClr val="FFFFFF"/>
                </a:solidFill>
                <a:latin typeface="Arial"/>
                <a:cs typeface="Arial"/>
              </a:rPr>
              <a:t>».</a:t>
            </a:r>
            <a:r>
              <a:rPr lang="ru-RU" sz="2200" dirty="0">
                <a:latin typeface="Arial"/>
                <a:cs typeface="Arial"/>
              </a:rPr>
              <a:t/>
            </a:r>
            <a:br>
              <a:rPr lang="ru-RU" sz="2200" dirty="0">
                <a:latin typeface="Arial"/>
                <a:cs typeface="Arial"/>
              </a:rPr>
            </a:br>
            <a:endParaRPr sz="2200" dirty="0">
              <a:latin typeface="Arial"/>
              <a:cs typeface="Arial"/>
            </a:endParaRPr>
          </a:p>
        </p:txBody>
      </p:sp>
      <p:sp>
        <p:nvSpPr>
          <p:cNvPr id="4" name="object 4"/>
          <p:cNvSpPr/>
          <p:nvPr/>
        </p:nvSpPr>
        <p:spPr>
          <a:xfrm>
            <a:off x="2020823" y="2148839"/>
            <a:ext cx="5073396" cy="267309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487954" y="2175011"/>
            <a:ext cx="3804920" cy="2595198"/>
          </a:xfrm>
          <a:prstGeom prst="rect">
            <a:avLst/>
          </a:prstGeom>
        </p:spPr>
        <p:txBody>
          <a:bodyPr vert="horz" wrap="square" lIns="0" tIns="46355" rIns="0" bIns="0" rtlCol="0">
            <a:spAutoFit/>
          </a:bodyPr>
          <a:lstStyle/>
          <a:p>
            <a:pPr marL="735330" marR="5080">
              <a:lnSpc>
                <a:spcPct val="91600"/>
              </a:lnSpc>
              <a:spcBef>
                <a:spcPts val="1925"/>
              </a:spcBef>
            </a:pPr>
            <a:r>
              <a:rPr sz="2000" b="1" spc="-105" dirty="0" err="1">
                <a:solidFill>
                  <a:srgbClr val="FFFFFF"/>
                </a:solidFill>
                <a:latin typeface="Arial"/>
                <a:cs typeface="Arial"/>
              </a:rPr>
              <a:t>Зокрема</a:t>
            </a:r>
            <a:r>
              <a:rPr sz="2000" b="1" spc="-105" dirty="0">
                <a:solidFill>
                  <a:srgbClr val="FFFFFF"/>
                </a:solidFill>
                <a:latin typeface="Arial"/>
                <a:cs typeface="Arial"/>
              </a:rPr>
              <a:t> </a:t>
            </a:r>
            <a:r>
              <a:rPr sz="2000" b="1" spc="-110" dirty="0">
                <a:solidFill>
                  <a:srgbClr val="FFFFFF"/>
                </a:solidFill>
                <a:latin typeface="Arial"/>
                <a:cs typeface="Arial"/>
              </a:rPr>
              <a:t>цей </a:t>
            </a:r>
            <a:r>
              <a:rPr sz="2000" b="1" spc="-110" dirty="0" err="1">
                <a:solidFill>
                  <a:srgbClr val="FFFFFF"/>
                </a:solidFill>
                <a:latin typeface="Arial"/>
                <a:cs typeface="Arial"/>
              </a:rPr>
              <a:t>документ</a:t>
            </a:r>
            <a:r>
              <a:rPr sz="2000" b="1" spc="-110" dirty="0">
                <a:solidFill>
                  <a:srgbClr val="FFFFFF"/>
                </a:solidFill>
                <a:latin typeface="Arial"/>
                <a:cs typeface="Arial"/>
              </a:rPr>
              <a:t>  </a:t>
            </a:r>
            <a:r>
              <a:rPr sz="2000" b="1" spc="-120" dirty="0" err="1" smtClean="0">
                <a:solidFill>
                  <a:srgbClr val="FFFFFF"/>
                </a:solidFill>
                <a:latin typeface="Arial"/>
                <a:cs typeface="Arial"/>
              </a:rPr>
              <a:t>передбача</a:t>
            </a:r>
            <a:r>
              <a:rPr lang="uk-UA" sz="2000" b="1" spc="-120" dirty="0" smtClean="0">
                <a:solidFill>
                  <a:srgbClr val="FFFFFF"/>
                </a:solidFill>
                <a:latin typeface="Arial"/>
                <a:cs typeface="Arial"/>
              </a:rPr>
              <a:t>в</a:t>
            </a:r>
            <a:r>
              <a:rPr sz="2000" b="1" spc="-120" dirty="0" smtClean="0">
                <a:solidFill>
                  <a:srgbClr val="FFFFFF"/>
                </a:solidFill>
                <a:latin typeface="Arial"/>
                <a:cs typeface="Arial"/>
              </a:rPr>
              <a:t> </a:t>
            </a:r>
            <a:r>
              <a:rPr sz="2000" b="1" spc="-100" dirty="0">
                <a:solidFill>
                  <a:srgbClr val="FFFFFF"/>
                </a:solidFill>
                <a:latin typeface="Arial"/>
                <a:cs typeface="Arial"/>
              </a:rPr>
              <a:t>перехід </a:t>
            </a:r>
            <a:r>
              <a:rPr sz="2000" b="1" spc="-135" dirty="0">
                <a:solidFill>
                  <a:srgbClr val="FFFFFF"/>
                </a:solidFill>
                <a:latin typeface="Arial"/>
                <a:cs typeface="Arial"/>
              </a:rPr>
              <a:t>від  </a:t>
            </a:r>
            <a:r>
              <a:rPr sz="2000" b="1" spc="-125" dirty="0">
                <a:solidFill>
                  <a:srgbClr val="FFFFFF"/>
                </a:solidFill>
                <a:latin typeface="Arial"/>
                <a:cs typeface="Arial"/>
              </a:rPr>
              <a:t>сировинного </a:t>
            </a:r>
            <a:r>
              <a:rPr sz="2000" b="1" spc="-110" dirty="0">
                <a:solidFill>
                  <a:srgbClr val="FFFFFF"/>
                </a:solidFill>
                <a:latin typeface="Arial"/>
                <a:cs typeface="Arial"/>
              </a:rPr>
              <a:t>типу  </a:t>
            </a:r>
            <a:r>
              <a:rPr sz="2000" b="1" spc="-75" dirty="0">
                <a:solidFill>
                  <a:srgbClr val="FFFFFF"/>
                </a:solidFill>
                <a:latin typeface="Arial"/>
                <a:cs typeface="Arial"/>
              </a:rPr>
              <a:t>економіки, </a:t>
            </a:r>
            <a:r>
              <a:rPr sz="2000" b="1" spc="-80" dirty="0">
                <a:solidFill>
                  <a:srgbClr val="FFFFFF"/>
                </a:solidFill>
                <a:latin typeface="Arial"/>
                <a:cs typeface="Arial"/>
              </a:rPr>
              <a:t>яка </a:t>
            </a:r>
            <a:r>
              <a:rPr sz="2000" b="1" spc="-130" dirty="0">
                <a:solidFill>
                  <a:srgbClr val="FFFFFF"/>
                </a:solidFill>
                <a:latin typeface="Arial"/>
                <a:cs typeface="Arial"/>
              </a:rPr>
              <a:t>споживає  </a:t>
            </a:r>
            <a:r>
              <a:rPr sz="2000" b="1" spc="-125" dirty="0">
                <a:solidFill>
                  <a:srgbClr val="FFFFFF"/>
                </a:solidFill>
                <a:latin typeface="Arial"/>
                <a:cs typeface="Arial"/>
              </a:rPr>
              <a:t>природні </a:t>
            </a:r>
            <a:r>
              <a:rPr sz="2000" b="1" spc="-114" dirty="0">
                <a:solidFill>
                  <a:srgbClr val="FFFFFF"/>
                </a:solidFill>
                <a:latin typeface="Arial"/>
                <a:cs typeface="Arial"/>
              </a:rPr>
              <a:t>ресурси, </a:t>
            </a:r>
            <a:r>
              <a:rPr sz="2000" b="1" spc="-140" dirty="0">
                <a:solidFill>
                  <a:srgbClr val="FFFFFF"/>
                </a:solidFill>
                <a:latin typeface="Arial"/>
                <a:cs typeface="Arial"/>
              </a:rPr>
              <a:t>до  </a:t>
            </a:r>
            <a:r>
              <a:rPr sz="2000" b="1" spc="-120" dirty="0">
                <a:solidFill>
                  <a:srgbClr val="FFFFFF"/>
                </a:solidFill>
                <a:latin typeface="Arial"/>
                <a:cs typeface="Arial"/>
              </a:rPr>
              <a:t>високотехнологічних  </a:t>
            </a:r>
            <a:r>
              <a:rPr sz="2000" b="1" spc="-145" dirty="0">
                <a:solidFill>
                  <a:srgbClr val="FFFFFF"/>
                </a:solidFill>
                <a:latin typeface="Arial"/>
                <a:cs typeface="Arial"/>
              </a:rPr>
              <a:t>виробництв </a:t>
            </a:r>
            <a:r>
              <a:rPr sz="2000" b="1" spc="-95" dirty="0">
                <a:solidFill>
                  <a:srgbClr val="FFFFFF"/>
                </a:solidFill>
                <a:latin typeface="Arial"/>
                <a:cs typeface="Arial"/>
              </a:rPr>
              <a:t>та</a:t>
            </a:r>
            <a:r>
              <a:rPr sz="2000" b="1" spc="-229" dirty="0">
                <a:solidFill>
                  <a:srgbClr val="FFFFFF"/>
                </a:solidFill>
                <a:latin typeface="Arial"/>
                <a:cs typeface="Arial"/>
              </a:rPr>
              <a:t> </a:t>
            </a:r>
            <a:r>
              <a:rPr sz="2000" b="1" spc="-125" dirty="0">
                <a:solidFill>
                  <a:srgbClr val="FFFFFF"/>
                </a:solidFill>
                <a:latin typeface="Arial"/>
                <a:cs typeface="Arial"/>
              </a:rPr>
              <a:t>ефективних  </a:t>
            </a:r>
            <a:r>
              <a:rPr sz="2000" b="1" spc="-140" dirty="0">
                <a:solidFill>
                  <a:srgbClr val="FFFFFF"/>
                </a:solidFill>
                <a:latin typeface="Arial"/>
                <a:cs typeface="Arial"/>
              </a:rPr>
              <a:t>процесів </a:t>
            </a:r>
            <a:r>
              <a:rPr sz="2000" b="1" spc="-85" dirty="0">
                <a:solidFill>
                  <a:srgbClr val="FFFFFF"/>
                </a:solidFill>
                <a:latin typeface="Arial"/>
                <a:cs typeface="Arial"/>
              </a:rPr>
              <a:t>за </a:t>
            </a:r>
            <a:r>
              <a:rPr sz="2000" b="1" spc="-135" dirty="0">
                <a:solidFill>
                  <a:srgbClr val="FFFFFF"/>
                </a:solidFill>
                <a:latin typeface="Arial"/>
                <a:cs typeface="Arial"/>
              </a:rPr>
              <a:t>допомогою </a:t>
            </a:r>
            <a:r>
              <a:rPr sz="2000" b="1" spc="-35" dirty="0">
                <a:solidFill>
                  <a:srgbClr val="FFFFFF"/>
                </a:solidFill>
                <a:latin typeface="Arial"/>
                <a:cs typeface="Arial"/>
              </a:rPr>
              <a:t>ІТ-  </a:t>
            </a:r>
            <a:r>
              <a:rPr sz="2000" b="1" spc="-105" dirty="0">
                <a:solidFill>
                  <a:srgbClr val="FFFFFF"/>
                </a:solidFill>
                <a:latin typeface="Arial"/>
                <a:cs typeface="Arial"/>
              </a:rPr>
              <a:t>технологій </a:t>
            </a:r>
            <a:r>
              <a:rPr sz="2000" b="1" spc="-95" dirty="0">
                <a:solidFill>
                  <a:srgbClr val="FFFFFF"/>
                </a:solidFill>
                <a:latin typeface="Arial"/>
                <a:cs typeface="Arial"/>
              </a:rPr>
              <a:t>та</a:t>
            </a:r>
            <a:r>
              <a:rPr sz="2000" b="1" spc="-240" dirty="0">
                <a:solidFill>
                  <a:srgbClr val="FFFFFF"/>
                </a:solidFill>
                <a:latin typeface="Arial"/>
                <a:cs typeface="Arial"/>
              </a:rPr>
              <a:t> </a:t>
            </a:r>
            <a:r>
              <a:rPr sz="2000" b="1" spc="-80" dirty="0">
                <a:solidFill>
                  <a:srgbClr val="FFFFFF"/>
                </a:solidFill>
                <a:latin typeface="Arial"/>
                <a:cs typeface="Arial"/>
              </a:rPr>
              <a:t>комунікацій.</a:t>
            </a:r>
            <a:endParaRPr sz="2000" dirty="0">
              <a:latin typeface="Arial"/>
              <a:cs typeface="Arial"/>
            </a:endParaRPr>
          </a:p>
        </p:txBody>
      </p:sp>
      <p:sp>
        <p:nvSpPr>
          <p:cNvPr id="6" name="object 6"/>
          <p:cNvSpPr/>
          <p:nvPr/>
        </p:nvSpPr>
        <p:spPr>
          <a:xfrm>
            <a:off x="2851404" y="5059692"/>
            <a:ext cx="4985004" cy="1456931"/>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2965145" y="5143563"/>
            <a:ext cx="2956560" cy="1224915"/>
          </a:xfrm>
          <a:prstGeom prst="rect">
            <a:avLst/>
          </a:prstGeom>
        </p:spPr>
        <p:txBody>
          <a:bodyPr vert="horz" wrap="square" lIns="0" tIns="39370" rIns="0" bIns="0" rtlCol="0">
            <a:spAutoFit/>
          </a:bodyPr>
          <a:lstStyle/>
          <a:p>
            <a:pPr marL="12700" marR="5080">
              <a:lnSpc>
                <a:spcPct val="91600"/>
              </a:lnSpc>
              <a:spcBef>
                <a:spcPts val="310"/>
              </a:spcBef>
            </a:pPr>
            <a:r>
              <a:rPr sz="2100" spc="-170" dirty="0">
                <a:latin typeface="Arial"/>
                <a:cs typeface="Arial"/>
              </a:rPr>
              <a:t>Саме </a:t>
            </a:r>
            <a:r>
              <a:rPr sz="2100" spc="-45" dirty="0">
                <a:latin typeface="Arial"/>
                <a:cs typeface="Arial"/>
              </a:rPr>
              <a:t>у </a:t>
            </a:r>
            <a:r>
              <a:rPr sz="2100" spc="-75" dirty="0">
                <a:latin typeface="Arial"/>
                <a:cs typeface="Arial"/>
              </a:rPr>
              <a:t>рамках реалізації  </a:t>
            </a:r>
            <a:r>
              <a:rPr sz="2100" spc="-45" dirty="0">
                <a:latin typeface="Arial"/>
                <a:cs typeface="Arial"/>
              </a:rPr>
              <a:t>концепції, </a:t>
            </a:r>
            <a:r>
              <a:rPr sz="2100" spc="-20" dirty="0">
                <a:latin typeface="Arial"/>
                <a:cs typeface="Arial"/>
              </a:rPr>
              <a:t>крім </a:t>
            </a:r>
            <a:r>
              <a:rPr sz="2100" spc="-40" dirty="0">
                <a:latin typeface="Arial"/>
                <a:cs typeface="Arial"/>
              </a:rPr>
              <a:t>іншого,  </a:t>
            </a:r>
            <a:r>
              <a:rPr sz="2100" spc="-90" dirty="0">
                <a:latin typeface="Arial"/>
                <a:cs typeface="Arial"/>
              </a:rPr>
              <a:t>планується</a:t>
            </a:r>
            <a:r>
              <a:rPr sz="2100" spc="-180" dirty="0">
                <a:latin typeface="Arial"/>
                <a:cs typeface="Arial"/>
              </a:rPr>
              <a:t> </a:t>
            </a:r>
            <a:r>
              <a:rPr sz="2100" b="1" spc="-150" dirty="0">
                <a:latin typeface="Arial"/>
                <a:cs typeface="Arial"/>
              </a:rPr>
              <a:t>цифровізація  </a:t>
            </a:r>
            <a:r>
              <a:rPr sz="2100" spc="-50" dirty="0">
                <a:latin typeface="Arial"/>
                <a:cs typeface="Arial"/>
              </a:rPr>
              <a:t>освітніх</a:t>
            </a:r>
            <a:r>
              <a:rPr sz="2100" spc="-185" dirty="0">
                <a:latin typeface="Arial"/>
                <a:cs typeface="Arial"/>
              </a:rPr>
              <a:t> </a:t>
            </a:r>
            <a:r>
              <a:rPr sz="2100" spc="-65" dirty="0">
                <a:latin typeface="Arial"/>
                <a:cs typeface="Arial"/>
              </a:rPr>
              <a:t>процесів.</a:t>
            </a:r>
            <a:endParaRPr sz="2100" dirty="0">
              <a:latin typeface="Arial"/>
              <a:cs typeface="Arial"/>
            </a:endParaRPr>
          </a:p>
        </p:txBody>
      </p:sp>
      <p:grpSp>
        <p:nvGrpSpPr>
          <p:cNvPr id="8" name="object 8"/>
          <p:cNvGrpSpPr/>
          <p:nvPr/>
        </p:nvGrpSpPr>
        <p:grpSpPr>
          <a:xfrm>
            <a:off x="4933188" y="659891"/>
            <a:ext cx="7025640" cy="5099685"/>
            <a:chOff x="4933188" y="659891"/>
            <a:chExt cx="7025640" cy="5099685"/>
          </a:xfrm>
        </p:grpSpPr>
        <p:sp>
          <p:nvSpPr>
            <p:cNvPr id="9" name="object 9"/>
            <p:cNvSpPr/>
            <p:nvPr/>
          </p:nvSpPr>
          <p:spPr>
            <a:xfrm>
              <a:off x="4933188" y="1473708"/>
              <a:ext cx="1363980" cy="134721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929884" y="4411980"/>
              <a:ext cx="1363980" cy="1347216"/>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360920" y="659891"/>
              <a:ext cx="4597908" cy="3508248"/>
            </a:xfrm>
            <a:prstGeom prst="rect">
              <a:avLst/>
            </a:prstGeom>
            <a:blipFill>
              <a:blip r:embed="rId7" cstate="print"/>
              <a:stretch>
                <a:fillRect/>
              </a:stretch>
            </a:blipFill>
          </p:spPr>
          <p:txBody>
            <a:bodyPr wrap="square" lIns="0" tIns="0" rIns="0" bIns="0" rtlCol="0"/>
            <a:lstStyle/>
            <a:p>
              <a:endParaRPr dirty="0"/>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rcRect/>
          <a:stretch>
            <a:fillRect/>
          </a:stretch>
        </p:blipFill>
        <p:spPr bwMode="auto">
          <a:xfrm>
            <a:off x="521739" y="188641"/>
            <a:ext cx="7884160" cy="3761105"/>
          </a:xfrm>
          <a:prstGeom prst="rect">
            <a:avLst/>
          </a:prstGeom>
          <a:noFill/>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0363" y="1052736"/>
            <a:ext cx="2112235" cy="1291754"/>
          </a:xfrm>
          <a:prstGeom prst="rect">
            <a:avLst/>
          </a:prstGeom>
          <a:noFill/>
          <a:ln>
            <a:solidFill>
              <a:schemeClr val="tx1"/>
            </a:solidFill>
          </a:ln>
        </p:spPr>
      </p:pic>
      <p:pic>
        <p:nvPicPr>
          <p:cNvPr id="4" name="Рисунок 3"/>
          <p:cNvPicPr/>
          <p:nvPr/>
        </p:nvPicPr>
        <p:blipFill>
          <a:blip r:embed="rId4">
            <a:extLst>
              <a:ext uri="{28A0092B-C50C-407E-A947-70E740481C1C}">
                <a14:useLocalDpi xmlns:a14="http://schemas.microsoft.com/office/drawing/2010/main" val="0"/>
              </a:ext>
            </a:extLst>
          </a:blip>
          <a:srcRect/>
          <a:stretch>
            <a:fillRect/>
          </a:stretch>
        </p:blipFill>
        <p:spPr bwMode="auto">
          <a:xfrm>
            <a:off x="531245" y="4093280"/>
            <a:ext cx="8183033" cy="2192655"/>
          </a:xfrm>
          <a:prstGeom prst="rect">
            <a:avLst/>
          </a:prstGeom>
          <a:noFill/>
          <a:ln>
            <a:solidFill>
              <a:schemeClr val="tx1"/>
            </a:solidFill>
          </a:ln>
        </p:spPr>
      </p:pic>
    </p:spTree>
    <p:extLst>
      <p:ext uri="{BB962C8B-B14F-4D97-AF65-F5344CB8AC3E}">
        <p14:creationId xmlns:p14="http://schemas.microsoft.com/office/powerpoint/2010/main" val="35219598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ownloads\к доповіді про ДІДЖІТАЛІЗАЦІЮ\Opera Снимок_2022-05-19_140316_sev.dir.gov.ua.pn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542213" y="205247"/>
            <a:ext cx="9130012"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9067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52599" y="0"/>
            <a:ext cx="10226040" cy="112776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100681" y="103352"/>
            <a:ext cx="1550035" cy="635000"/>
          </a:xfrm>
          <a:prstGeom prst="rect">
            <a:avLst/>
          </a:prstGeom>
        </p:spPr>
        <p:txBody>
          <a:bodyPr vert="horz" wrap="square" lIns="0" tIns="12065" rIns="0" bIns="0" rtlCol="0">
            <a:spAutoFit/>
          </a:bodyPr>
          <a:lstStyle/>
          <a:p>
            <a:pPr marL="12700">
              <a:lnSpc>
                <a:spcPct val="100000"/>
              </a:lnSpc>
              <a:spcBef>
                <a:spcPts val="95"/>
              </a:spcBef>
            </a:pPr>
            <a:r>
              <a:rPr sz="4000" b="1" spc="-95" dirty="0">
                <a:solidFill>
                  <a:srgbClr val="000000"/>
                </a:solidFill>
                <a:latin typeface="Arial"/>
                <a:cs typeface="Arial"/>
              </a:rPr>
              <a:t>B</a:t>
            </a:r>
            <a:r>
              <a:rPr sz="4000" b="1" spc="-70" dirty="0">
                <a:solidFill>
                  <a:srgbClr val="000000"/>
                </a:solidFill>
                <a:latin typeface="Arial"/>
                <a:cs typeface="Arial"/>
              </a:rPr>
              <a:t>Y</a:t>
            </a:r>
            <a:r>
              <a:rPr sz="4000" b="1" spc="285" dirty="0">
                <a:solidFill>
                  <a:srgbClr val="000000"/>
                </a:solidFill>
                <a:latin typeface="Arial"/>
                <a:cs typeface="Arial"/>
              </a:rPr>
              <a:t>O</a:t>
            </a:r>
            <a:r>
              <a:rPr sz="4000" b="1" spc="315" dirty="0">
                <a:solidFill>
                  <a:srgbClr val="000000"/>
                </a:solidFill>
                <a:latin typeface="Arial"/>
                <a:cs typeface="Arial"/>
              </a:rPr>
              <a:t>D</a:t>
            </a:r>
            <a:endParaRPr sz="4000">
              <a:latin typeface="Arial"/>
              <a:cs typeface="Arial"/>
            </a:endParaRPr>
          </a:p>
        </p:txBody>
      </p:sp>
      <p:sp>
        <p:nvSpPr>
          <p:cNvPr id="4" name="object 4"/>
          <p:cNvSpPr/>
          <p:nvPr/>
        </p:nvSpPr>
        <p:spPr>
          <a:xfrm>
            <a:off x="1324355" y="1118615"/>
            <a:ext cx="4137660" cy="573938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533902" y="2469832"/>
            <a:ext cx="3719195" cy="3236784"/>
          </a:xfrm>
          <a:prstGeom prst="rect">
            <a:avLst/>
          </a:prstGeom>
        </p:spPr>
        <p:txBody>
          <a:bodyPr vert="horz" wrap="square" lIns="0" tIns="40640" rIns="0" bIns="0" rtlCol="0">
            <a:spAutoFit/>
          </a:bodyPr>
          <a:lstStyle/>
          <a:p>
            <a:pPr marL="12700" marR="5080" indent="1270" algn="ctr">
              <a:lnSpc>
                <a:spcPct val="91000"/>
              </a:lnSpc>
              <a:spcBef>
                <a:spcPts val="320"/>
              </a:spcBef>
            </a:pPr>
            <a:r>
              <a:rPr sz="2000" b="1" spc="-30" dirty="0">
                <a:latin typeface="Arial"/>
                <a:cs typeface="Arial"/>
              </a:rPr>
              <a:t>Bring your </a:t>
            </a:r>
            <a:r>
              <a:rPr sz="2000" b="1" spc="-55" dirty="0">
                <a:latin typeface="Arial"/>
                <a:cs typeface="Arial"/>
              </a:rPr>
              <a:t>own </a:t>
            </a:r>
            <a:r>
              <a:rPr sz="2000" b="1" spc="-90" dirty="0">
                <a:latin typeface="Arial"/>
                <a:cs typeface="Arial"/>
              </a:rPr>
              <a:t>devices  </a:t>
            </a:r>
            <a:r>
              <a:rPr sz="2000" spc="-125" dirty="0">
                <a:latin typeface="Trebuchet MS"/>
                <a:cs typeface="Trebuchet MS"/>
              </a:rPr>
              <a:t>(</a:t>
            </a:r>
            <a:r>
              <a:rPr sz="2000" b="1" spc="-125" dirty="0">
                <a:latin typeface="Arial"/>
                <a:cs typeface="Arial"/>
              </a:rPr>
              <a:t>принесіть </a:t>
            </a:r>
            <a:r>
              <a:rPr sz="2000" b="1" spc="-160" dirty="0">
                <a:latin typeface="Arial"/>
                <a:cs typeface="Arial"/>
              </a:rPr>
              <a:t>свої </a:t>
            </a:r>
            <a:r>
              <a:rPr sz="2000" b="1" spc="-135" dirty="0">
                <a:latin typeface="Arial"/>
                <a:cs typeface="Arial"/>
              </a:rPr>
              <a:t>дивайси) </a:t>
            </a:r>
            <a:r>
              <a:rPr sz="2000" b="1" dirty="0">
                <a:latin typeface="Arial"/>
                <a:cs typeface="Arial"/>
              </a:rPr>
              <a:t>- </a:t>
            </a:r>
            <a:r>
              <a:rPr sz="2000" b="1" spc="-130" dirty="0">
                <a:latin typeface="Arial"/>
                <a:cs typeface="Arial"/>
              </a:rPr>
              <a:t>це  </a:t>
            </a:r>
            <a:r>
              <a:rPr sz="2000" b="1" spc="-95" dirty="0">
                <a:latin typeface="Arial"/>
                <a:cs typeface="Arial"/>
              </a:rPr>
              <a:t>принцип, </a:t>
            </a:r>
            <a:r>
              <a:rPr sz="2000" b="1" spc="-120" dirty="0">
                <a:latin typeface="Arial"/>
                <a:cs typeface="Arial"/>
              </a:rPr>
              <a:t>при </a:t>
            </a:r>
            <a:r>
              <a:rPr sz="2000" b="1" spc="-114" dirty="0">
                <a:latin typeface="Arial"/>
                <a:cs typeface="Arial"/>
              </a:rPr>
              <a:t>якому </a:t>
            </a:r>
            <a:r>
              <a:rPr sz="2000" b="1" spc="-160" dirty="0">
                <a:latin typeface="Arial"/>
                <a:cs typeface="Arial"/>
              </a:rPr>
              <a:t>для </a:t>
            </a:r>
            <a:r>
              <a:rPr sz="2000" b="1" spc="-125" dirty="0">
                <a:latin typeface="Arial"/>
                <a:cs typeface="Arial"/>
              </a:rPr>
              <a:t>занять  </a:t>
            </a:r>
            <a:r>
              <a:rPr sz="2000" b="1" spc="-110" dirty="0">
                <a:latin typeface="Arial"/>
                <a:cs typeface="Arial"/>
              </a:rPr>
              <a:t>активно </a:t>
            </a:r>
            <a:r>
              <a:rPr sz="2000" b="1" spc="-150" dirty="0">
                <a:latin typeface="Arial"/>
                <a:cs typeface="Arial"/>
              </a:rPr>
              <a:t>використовуються  </a:t>
            </a:r>
            <a:r>
              <a:rPr sz="2000" b="1" spc="-135" dirty="0">
                <a:latin typeface="Arial"/>
                <a:cs typeface="Arial"/>
              </a:rPr>
              <a:t>смартфони, </a:t>
            </a:r>
            <a:r>
              <a:rPr sz="2000" b="1" spc="-80" dirty="0">
                <a:latin typeface="Arial"/>
                <a:cs typeface="Arial"/>
              </a:rPr>
              <a:t>ноутбуки,</a:t>
            </a:r>
            <a:r>
              <a:rPr sz="2000" b="1" spc="-220" dirty="0">
                <a:latin typeface="Arial"/>
                <a:cs typeface="Arial"/>
              </a:rPr>
              <a:t> </a:t>
            </a:r>
            <a:r>
              <a:rPr sz="2000" b="1" spc="-135" dirty="0">
                <a:latin typeface="Arial"/>
                <a:cs typeface="Arial"/>
              </a:rPr>
              <a:t>планшети  </a:t>
            </a:r>
            <a:r>
              <a:rPr sz="2000" b="1" spc="-110" dirty="0">
                <a:latin typeface="Arial"/>
                <a:cs typeface="Arial"/>
              </a:rPr>
              <a:t>тощо. </a:t>
            </a:r>
            <a:r>
              <a:rPr sz="2000" b="1" spc="-140" dirty="0">
                <a:latin typeface="Arial"/>
                <a:cs typeface="Arial"/>
              </a:rPr>
              <a:t>Але </a:t>
            </a:r>
            <a:r>
              <a:rPr sz="2000" b="1" spc="-125" dirty="0">
                <a:latin typeface="Arial"/>
                <a:cs typeface="Arial"/>
              </a:rPr>
              <a:t>пристрої </a:t>
            </a:r>
            <a:r>
              <a:rPr sz="2000" b="1" spc="-95" dirty="0">
                <a:latin typeface="Arial"/>
                <a:cs typeface="Arial"/>
              </a:rPr>
              <a:t>ці </a:t>
            </a:r>
            <a:r>
              <a:rPr sz="2000" b="1" spc="-100" dirty="0">
                <a:latin typeface="Arial"/>
                <a:cs typeface="Arial"/>
              </a:rPr>
              <a:t>не </a:t>
            </a:r>
            <a:r>
              <a:rPr sz="2000" b="1" spc="-155" dirty="0">
                <a:latin typeface="Arial"/>
                <a:cs typeface="Arial"/>
              </a:rPr>
              <a:t>були  </a:t>
            </a:r>
            <a:r>
              <a:rPr sz="2000" b="1" spc="-100" dirty="0">
                <a:latin typeface="Arial"/>
                <a:cs typeface="Arial"/>
              </a:rPr>
              <a:t>надані </a:t>
            </a:r>
            <a:r>
              <a:rPr sz="2000" b="1" spc="-125" dirty="0">
                <a:latin typeface="Arial"/>
                <a:cs typeface="Arial"/>
              </a:rPr>
              <a:t>державою </a:t>
            </a:r>
            <a:r>
              <a:rPr sz="2000" b="1" spc="-114" dirty="0">
                <a:latin typeface="Arial"/>
                <a:cs typeface="Arial"/>
              </a:rPr>
              <a:t>або</a:t>
            </a:r>
            <a:r>
              <a:rPr sz="2000" b="1" spc="-310" dirty="0">
                <a:latin typeface="Arial"/>
                <a:cs typeface="Arial"/>
              </a:rPr>
              <a:t> </a:t>
            </a:r>
            <a:r>
              <a:rPr sz="2000" b="1" spc="-110" dirty="0">
                <a:latin typeface="Arial"/>
                <a:cs typeface="Arial"/>
              </a:rPr>
              <a:t>бізнесом.</a:t>
            </a:r>
            <a:endParaRPr sz="2000" dirty="0">
              <a:latin typeface="Arial"/>
              <a:cs typeface="Arial"/>
            </a:endParaRPr>
          </a:p>
          <a:p>
            <a:pPr marL="359410" marR="352425" algn="ctr">
              <a:lnSpc>
                <a:spcPct val="91800"/>
              </a:lnSpc>
              <a:spcBef>
                <a:spcPts val="845"/>
              </a:spcBef>
            </a:pPr>
            <a:r>
              <a:rPr sz="2000" b="1" spc="-110" dirty="0">
                <a:latin typeface="Arial"/>
                <a:cs typeface="Arial"/>
              </a:rPr>
              <a:t>Мова </a:t>
            </a:r>
            <a:r>
              <a:rPr sz="2000" b="1" spc="-120" dirty="0">
                <a:latin typeface="Arial"/>
                <a:cs typeface="Arial"/>
              </a:rPr>
              <a:t>йде </a:t>
            </a:r>
            <a:r>
              <a:rPr sz="2000" b="1" spc="-125" dirty="0">
                <a:latin typeface="Arial"/>
                <a:cs typeface="Arial"/>
              </a:rPr>
              <a:t>про</a:t>
            </a:r>
            <a:r>
              <a:rPr sz="2000" b="1" spc="-275" dirty="0">
                <a:latin typeface="Arial"/>
                <a:cs typeface="Arial"/>
              </a:rPr>
              <a:t> </a:t>
            </a:r>
            <a:r>
              <a:rPr sz="2000" b="1" spc="-135" dirty="0">
                <a:latin typeface="Arial"/>
                <a:cs typeface="Arial"/>
              </a:rPr>
              <a:t>персональні  </a:t>
            </a:r>
            <a:r>
              <a:rPr sz="2000" b="1" spc="-150" dirty="0">
                <a:latin typeface="Arial"/>
                <a:cs typeface="Arial"/>
              </a:rPr>
              <a:t>телефони </a:t>
            </a:r>
            <a:r>
              <a:rPr sz="2000" b="1" spc="-60" dirty="0">
                <a:latin typeface="Arial"/>
                <a:cs typeface="Arial"/>
              </a:rPr>
              <a:t>і </a:t>
            </a:r>
            <a:r>
              <a:rPr sz="2000" b="1" spc="-100" dirty="0">
                <a:latin typeface="Arial"/>
                <a:cs typeface="Arial"/>
              </a:rPr>
              <a:t>комп'ютери,  </a:t>
            </a:r>
            <a:r>
              <a:rPr sz="2000" b="1" spc="-70" dirty="0">
                <a:latin typeface="Arial"/>
                <a:cs typeface="Arial"/>
              </a:rPr>
              <a:t>які </a:t>
            </a:r>
            <a:r>
              <a:rPr sz="2000" b="1" spc="-90" dirty="0">
                <a:latin typeface="Arial"/>
                <a:cs typeface="Arial"/>
              </a:rPr>
              <a:t>вже </a:t>
            </a:r>
            <a:r>
              <a:rPr sz="2000" b="1" spc="-160" dirty="0">
                <a:latin typeface="Arial"/>
                <a:cs typeface="Arial"/>
              </a:rPr>
              <a:t>є </a:t>
            </a:r>
            <a:r>
              <a:rPr sz="2000" b="1" spc="-85" dirty="0">
                <a:latin typeface="Arial"/>
                <a:cs typeface="Arial"/>
              </a:rPr>
              <a:t>у </a:t>
            </a:r>
            <a:r>
              <a:rPr sz="2000" b="1" spc="-135" dirty="0" err="1">
                <a:latin typeface="Arial"/>
                <a:cs typeface="Arial"/>
              </a:rPr>
              <a:t>самих</a:t>
            </a:r>
            <a:r>
              <a:rPr sz="2000" b="1" spc="-370" dirty="0">
                <a:latin typeface="Arial"/>
                <a:cs typeface="Arial"/>
              </a:rPr>
              <a:t> </a:t>
            </a:r>
            <a:r>
              <a:rPr lang="uk-UA" sz="2000" b="1" spc="-100" dirty="0">
                <a:latin typeface="Arial"/>
                <a:cs typeface="Arial"/>
              </a:rPr>
              <a:t> </a:t>
            </a:r>
            <a:r>
              <a:rPr lang="uk-UA" sz="2000" b="1" spc="-100" dirty="0" smtClean="0">
                <a:latin typeface="Arial"/>
                <a:cs typeface="Arial"/>
              </a:rPr>
              <a:t>студентів</a:t>
            </a:r>
            <a:endParaRPr sz="2000" dirty="0">
              <a:latin typeface="Arial"/>
              <a:cs typeface="Arial"/>
            </a:endParaRPr>
          </a:p>
        </p:txBody>
      </p:sp>
      <p:grpSp>
        <p:nvGrpSpPr>
          <p:cNvPr id="6" name="object 6"/>
          <p:cNvGrpSpPr/>
          <p:nvPr/>
        </p:nvGrpSpPr>
        <p:grpSpPr>
          <a:xfrm>
            <a:off x="5288279" y="1112519"/>
            <a:ext cx="6903720" cy="3804285"/>
            <a:chOff x="5288279" y="1112519"/>
            <a:chExt cx="6903720" cy="3804285"/>
          </a:xfrm>
        </p:grpSpPr>
        <p:sp>
          <p:nvSpPr>
            <p:cNvPr id="7" name="object 7"/>
            <p:cNvSpPr/>
            <p:nvPr/>
          </p:nvSpPr>
          <p:spPr>
            <a:xfrm>
              <a:off x="5288279" y="1112519"/>
              <a:ext cx="6903720" cy="3803904"/>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768339" y="1312163"/>
              <a:ext cx="6050279" cy="3372612"/>
            </a:xfrm>
            <a:prstGeom prst="rect">
              <a:avLst/>
            </a:prstGeom>
            <a:blipFill>
              <a:blip r:embed="rId5"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1230770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1" y="207073"/>
            <a:ext cx="10302492" cy="935928"/>
          </a:xfrm>
        </p:spPr>
        <p:txBody>
          <a:bodyPr/>
          <a:lstStyle/>
          <a:p>
            <a:r>
              <a:rPr lang="uk-UA" sz="2800" dirty="0" smtClean="0"/>
              <a:t>Відповідальні виконавці цифровізації та розвитку ІТ-технологій ПДАБА</a:t>
            </a:r>
            <a:endParaRPr lang="uk-UA" sz="2800" dirty="0"/>
          </a:p>
        </p:txBody>
      </p:sp>
      <p:sp>
        <p:nvSpPr>
          <p:cNvPr id="4" name="Прямоугольник 3"/>
          <p:cNvSpPr/>
          <p:nvPr/>
        </p:nvSpPr>
        <p:spPr>
          <a:xfrm>
            <a:off x="1371600" y="1066800"/>
            <a:ext cx="9296400" cy="2031325"/>
          </a:xfrm>
          <a:prstGeom prst="rect">
            <a:avLst/>
          </a:prstGeom>
        </p:spPr>
        <p:txBody>
          <a:bodyPr wrap="square">
            <a:spAutoFit/>
          </a:bodyPr>
          <a:lstStyle/>
          <a:p>
            <a:r>
              <a:rPr lang="uk-UA" b="1" dirty="0" smtClean="0"/>
              <a:t>Павло Миколайович </a:t>
            </a:r>
            <a:r>
              <a:rPr lang="uk-UA" b="1" dirty="0" err="1"/>
              <a:t>Нажа</a:t>
            </a:r>
            <a:r>
              <a:rPr lang="uk-UA" b="1" dirty="0"/>
              <a:t> </a:t>
            </a:r>
            <a:r>
              <a:rPr lang="uk-UA" dirty="0" smtClean="0"/>
              <a:t>– </a:t>
            </a:r>
            <a:r>
              <a:rPr lang="uk-UA" dirty="0"/>
              <a:t>керівник навчально-наукового центру освітньої діяльності;</a:t>
            </a:r>
            <a:endParaRPr lang="ru-RU" dirty="0"/>
          </a:p>
          <a:p>
            <a:r>
              <a:rPr lang="uk-UA" b="1" dirty="0" smtClean="0"/>
              <a:t>Сергій </a:t>
            </a:r>
            <a:r>
              <a:rPr lang="uk-UA" b="1" dirty="0"/>
              <a:t>Анатолійович </a:t>
            </a:r>
            <a:r>
              <a:rPr lang="uk-UA" b="1" dirty="0" err="1"/>
              <a:t>Балан</a:t>
            </a:r>
            <a:r>
              <a:rPr lang="uk-UA" b="1" dirty="0"/>
              <a:t> </a:t>
            </a:r>
            <a:r>
              <a:rPr lang="uk-UA" dirty="0"/>
              <a:t>– системний </a:t>
            </a:r>
            <a:r>
              <a:rPr lang="uk-UA" dirty="0" smtClean="0"/>
              <a:t>адміністратор;</a:t>
            </a:r>
            <a:r>
              <a:rPr lang="uk-UA" dirty="0"/>
              <a:t>	</a:t>
            </a:r>
            <a:endParaRPr lang="ru-RU" dirty="0"/>
          </a:p>
          <a:p>
            <a:r>
              <a:rPr lang="uk-UA" b="1" dirty="0" smtClean="0"/>
              <a:t>Вадим Федорович </a:t>
            </a:r>
            <a:r>
              <a:rPr lang="uk-UA" b="1" dirty="0" err="1" smtClean="0"/>
              <a:t>Вашкевич</a:t>
            </a:r>
            <a:r>
              <a:rPr lang="uk-UA" b="1" dirty="0" smtClean="0"/>
              <a:t> </a:t>
            </a:r>
            <a:r>
              <a:rPr lang="uk-UA" dirty="0" smtClean="0"/>
              <a:t>– </a:t>
            </a:r>
            <a:r>
              <a:rPr lang="uk-UA" dirty="0"/>
              <a:t>в.о. керівника відділу інформаційно-цифрового супроводу навчального </a:t>
            </a:r>
            <a:r>
              <a:rPr lang="uk-UA" dirty="0" smtClean="0"/>
              <a:t>процесу;</a:t>
            </a:r>
            <a:endParaRPr lang="ru-RU" dirty="0"/>
          </a:p>
          <a:p>
            <a:r>
              <a:rPr lang="uk-UA" b="1" dirty="0"/>
              <a:t>Віолетта Геннадіївна Федіна </a:t>
            </a:r>
            <a:r>
              <a:rPr lang="uk-UA" dirty="0"/>
              <a:t>– керівник лабораторії якості освіти;</a:t>
            </a:r>
            <a:endParaRPr lang="ru-RU" dirty="0"/>
          </a:p>
          <a:p>
            <a:r>
              <a:rPr lang="uk-UA" b="1" dirty="0" err="1"/>
              <a:t>Грузін</a:t>
            </a:r>
            <a:r>
              <a:rPr lang="uk-UA" b="1" dirty="0"/>
              <a:t> Наталя </a:t>
            </a:r>
            <a:r>
              <a:rPr lang="uk-UA" b="1" dirty="0" smtClean="0"/>
              <a:t>В’ячеславівна </a:t>
            </a:r>
            <a:r>
              <a:rPr lang="uk-UA" dirty="0" smtClean="0"/>
              <a:t>-  </a:t>
            </a:r>
            <a:r>
              <a:rPr lang="uk-UA" dirty="0"/>
              <a:t>відділ профорієнтації та </a:t>
            </a:r>
            <a:r>
              <a:rPr lang="uk-UA" dirty="0" smtClean="0"/>
              <a:t>маркетингу;</a:t>
            </a:r>
            <a:endParaRPr lang="ru-RU" dirty="0"/>
          </a:p>
          <a:p>
            <a:r>
              <a:rPr lang="uk-UA" b="1" dirty="0" err="1"/>
              <a:t>Дорофєєва</a:t>
            </a:r>
            <a:r>
              <a:rPr lang="uk-UA" b="1" dirty="0"/>
              <a:t> Наталя Анатоліївна – </a:t>
            </a:r>
            <a:r>
              <a:rPr lang="uk-UA" dirty="0"/>
              <a:t>директор бібліотеки </a:t>
            </a:r>
            <a:r>
              <a:rPr lang="uk-UA" dirty="0" smtClean="0"/>
              <a:t>ПДАБА.</a:t>
            </a:r>
            <a:endParaRPr lang="ru-RU" dirty="0"/>
          </a:p>
        </p:txBody>
      </p:sp>
      <p:pic>
        <p:nvPicPr>
          <p:cNvPr id="9218" name="Picture 2" descr="https://pgasa.dp.ua/wp-content/uploads/2020/07/PGA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200400"/>
            <a:ext cx="11347886" cy="330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21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2896933" y="0"/>
            <a:ext cx="9290685" cy="6858000"/>
            <a:chOff x="2896933" y="0"/>
            <a:chExt cx="9290685" cy="6858000"/>
          </a:xfrm>
        </p:grpSpPr>
        <p:sp>
          <p:nvSpPr>
            <p:cNvPr id="4" name="object 4"/>
            <p:cNvSpPr/>
            <p:nvPr/>
          </p:nvSpPr>
          <p:spPr>
            <a:xfrm>
              <a:off x="3043427"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FFFFFF"/>
            </a:solidFill>
          </p:spPr>
          <p:txBody>
            <a:bodyPr wrap="square" lIns="0" tIns="0" rIns="0" bIns="0" rtlCol="0"/>
            <a:lstStyle/>
            <a:p>
              <a:endParaRPr/>
            </a:p>
          </p:txBody>
        </p:sp>
        <p:sp>
          <p:nvSpPr>
            <p:cNvPr id="5" name="object 5"/>
            <p:cNvSpPr/>
            <p:nvPr/>
          </p:nvSpPr>
          <p:spPr>
            <a:xfrm>
              <a:off x="2968751" y="0"/>
              <a:ext cx="184404"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047999" y="0"/>
              <a:ext cx="102235" cy="6858000"/>
            </a:xfrm>
            <a:custGeom>
              <a:avLst/>
              <a:gdLst/>
              <a:ahLst/>
              <a:cxnLst/>
              <a:rect l="l" t="t" r="r" b="b"/>
              <a:pathLst>
                <a:path w="102235" h="6858000">
                  <a:moveTo>
                    <a:pt x="102107" y="0"/>
                  </a:moveTo>
                  <a:lnTo>
                    <a:pt x="0" y="0"/>
                  </a:lnTo>
                  <a:lnTo>
                    <a:pt x="0" y="6858000"/>
                  </a:lnTo>
                  <a:lnTo>
                    <a:pt x="102107" y="6858000"/>
                  </a:lnTo>
                  <a:lnTo>
                    <a:pt x="102107" y="0"/>
                  </a:lnTo>
                  <a:close/>
                </a:path>
              </a:pathLst>
            </a:custGeom>
            <a:solidFill>
              <a:srgbClr val="FFFFFF"/>
            </a:solidFill>
          </p:spPr>
          <p:txBody>
            <a:bodyPr wrap="square" lIns="0" tIns="0" rIns="0" bIns="0" rtlCol="0"/>
            <a:lstStyle/>
            <a:p>
              <a:endParaRPr/>
            </a:p>
          </p:txBody>
        </p:sp>
        <p:sp>
          <p:nvSpPr>
            <p:cNvPr id="7" name="object 7"/>
            <p:cNvSpPr/>
            <p:nvPr/>
          </p:nvSpPr>
          <p:spPr>
            <a:xfrm>
              <a:off x="2897885" y="2815589"/>
              <a:ext cx="280415" cy="21031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897885" y="2815589"/>
              <a:ext cx="280670" cy="210820"/>
            </a:xfrm>
            <a:custGeom>
              <a:avLst/>
              <a:gdLst/>
              <a:ahLst/>
              <a:cxnLst/>
              <a:rect l="l" t="t" r="r" b="b"/>
              <a:pathLst>
                <a:path w="280669" h="210819">
                  <a:moveTo>
                    <a:pt x="0" y="105155"/>
                  </a:moveTo>
                  <a:lnTo>
                    <a:pt x="11018" y="64224"/>
                  </a:lnTo>
                  <a:lnTo>
                    <a:pt x="41067" y="30799"/>
                  </a:lnTo>
                  <a:lnTo>
                    <a:pt x="85633" y="8263"/>
                  </a:lnTo>
                  <a:lnTo>
                    <a:pt x="140208" y="0"/>
                  </a:lnTo>
                  <a:lnTo>
                    <a:pt x="194782" y="8263"/>
                  </a:lnTo>
                  <a:lnTo>
                    <a:pt x="239348" y="30799"/>
                  </a:lnTo>
                  <a:lnTo>
                    <a:pt x="269397" y="64224"/>
                  </a:lnTo>
                  <a:lnTo>
                    <a:pt x="280416" y="105155"/>
                  </a:lnTo>
                  <a:lnTo>
                    <a:pt x="269397" y="146087"/>
                  </a:lnTo>
                  <a:lnTo>
                    <a:pt x="239348" y="179512"/>
                  </a:lnTo>
                  <a:lnTo>
                    <a:pt x="194782" y="202048"/>
                  </a:lnTo>
                  <a:lnTo>
                    <a:pt x="140208" y="210311"/>
                  </a:lnTo>
                  <a:lnTo>
                    <a:pt x="85633" y="202048"/>
                  </a:lnTo>
                  <a:lnTo>
                    <a:pt x="41067" y="179512"/>
                  </a:lnTo>
                  <a:lnTo>
                    <a:pt x="11018" y="146087"/>
                  </a:lnTo>
                  <a:lnTo>
                    <a:pt x="0" y="105155"/>
                  </a:lnTo>
                  <a:close/>
                </a:path>
              </a:pathLst>
            </a:custGeom>
            <a:ln w="3175">
              <a:solidFill>
                <a:srgbClr val="308DA5"/>
              </a:solidFill>
            </a:ln>
          </p:spPr>
          <p:txBody>
            <a:bodyPr wrap="square" lIns="0" tIns="0" rIns="0" bIns="0" rtlCol="0"/>
            <a:lstStyle/>
            <a:p>
              <a:endParaRPr/>
            </a:p>
          </p:txBody>
        </p:sp>
        <p:sp>
          <p:nvSpPr>
            <p:cNvPr id="9" name="object 9"/>
            <p:cNvSpPr/>
            <p:nvPr/>
          </p:nvSpPr>
          <p:spPr>
            <a:xfrm>
              <a:off x="3204971" y="2740151"/>
              <a:ext cx="97536" cy="762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026663" y="297179"/>
              <a:ext cx="8848344" cy="1900427"/>
            </a:xfrm>
            <a:prstGeom prst="rect">
              <a:avLst/>
            </a:prstGeom>
            <a:blipFill>
              <a:blip r:embed="rId6"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3585006" y="539229"/>
            <a:ext cx="2312035" cy="1016635"/>
          </a:xfrm>
          <a:prstGeom prst="rect">
            <a:avLst/>
          </a:prstGeom>
        </p:spPr>
        <p:txBody>
          <a:bodyPr vert="horz" wrap="square" lIns="0" tIns="13335" rIns="0" bIns="0" rtlCol="0">
            <a:spAutoFit/>
          </a:bodyPr>
          <a:lstStyle/>
          <a:p>
            <a:pPr marL="12700">
              <a:lnSpc>
                <a:spcPct val="100000"/>
              </a:lnSpc>
              <a:spcBef>
                <a:spcPts val="105"/>
              </a:spcBef>
            </a:pPr>
            <a:r>
              <a:rPr sz="6500" b="1" spc="-335" dirty="0">
                <a:solidFill>
                  <a:srgbClr val="000000"/>
                </a:solidFill>
                <a:latin typeface="Arial"/>
                <a:cs typeface="Arial"/>
              </a:rPr>
              <a:t>А</a:t>
            </a:r>
            <a:r>
              <a:rPr sz="6500" b="1" spc="-330" dirty="0">
                <a:solidFill>
                  <a:srgbClr val="000000"/>
                </a:solidFill>
                <a:latin typeface="Arial"/>
                <a:cs typeface="Arial"/>
              </a:rPr>
              <a:t>Л</a:t>
            </a:r>
            <a:r>
              <a:rPr sz="6500" b="1" spc="-720" dirty="0">
                <a:solidFill>
                  <a:srgbClr val="000000"/>
                </a:solidFill>
                <a:latin typeface="Arial"/>
                <a:cs typeface="Arial"/>
              </a:rPr>
              <a:t>Е…</a:t>
            </a:r>
            <a:endParaRPr sz="6500" dirty="0">
              <a:latin typeface="Arial"/>
              <a:cs typeface="Arial"/>
            </a:endParaRPr>
          </a:p>
        </p:txBody>
      </p:sp>
      <p:grpSp>
        <p:nvGrpSpPr>
          <p:cNvPr id="12" name="object 12"/>
          <p:cNvGrpSpPr/>
          <p:nvPr/>
        </p:nvGrpSpPr>
        <p:grpSpPr>
          <a:xfrm>
            <a:off x="2467355" y="2020823"/>
            <a:ext cx="9494520" cy="4837430"/>
            <a:chOff x="2467355" y="2020823"/>
            <a:chExt cx="9494520" cy="4837430"/>
          </a:xfrm>
        </p:grpSpPr>
        <p:sp>
          <p:nvSpPr>
            <p:cNvPr id="13" name="object 13"/>
            <p:cNvSpPr/>
            <p:nvPr/>
          </p:nvSpPr>
          <p:spPr>
            <a:xfrm>
              <a:off x="2467355" y="2176271"/>
              <a:ext cx="4469892" cy="4681728"/>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7024115" y="2176271"/>
              <a:ext cx="2540507" cy="3171443"/>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10264139" y="2020823"/>
              <a:ext cx="1697736" cy="2119884"/>
            </a:xfrm>
            <a:prstGeom prst="rect">
              <a:avLst/>
            </a:prstGeom>
            <a:blipFill>
              <a:blip r:embed="rId9" cstate="print"/>
              <a:stretch>
                <a:fillRect/>
              </a:stretch>
            </a:blipFill>
          </p:spPr>
          <p:txBody>
            <a:bodyPr wrap="square" lIns="0" tIns="0" rIns="0" bIns="0" rtlCol="0"/>
            <a:lstStyle/>
            <a:p>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9093" y="133501"/>
            <a:ext cx="11460987" cy="600164"/>
          </a:xfrm>
        </p:spPr>
        <p:txBody>
          <a:bodyPr/>
          <a:lstStyle/>
          <a:p>
            <a:r>
              <a:rPr lang="uk-UA" dirty="0" smtClean="0"/>
              <a:t> Перспективи, проблеми та їх подолання</a:t>
            </a:r>
            <a:endParaRPr lang="uk-UA" dirty="0"/>
          </a:p>
        </p:txBody>
      </p:sp>
      <p:sp>
        <p:nvSpPr>
          <p:cNvPr id="3" name="Прямоугольник 2"/>
          <p:cNvSpPr/>
          <p:nvPr/>
        </p:nvSpPr>
        <p:spPr>
          <a:xfrm>
            <a:off x="1600200" y="838200"/>
            <a:ext cx="9601200" cy="5109091"/>
          </a:xfrm>
          <a:prstGeom prst="rect">
            <a:avLst/>
          </a:prstGeom>
        </p:spPr>
        <p:txBody>
          <a:bodyPr wrap="square">
            <a:spAutoFit/>
          </a:bodyPr>
          <a:lstStyle/>
          <a:p>
            <a:r>
              <a:rPr lang="ru-RU" b="1" i="1" dirty="0" smtClean="0"/>
              <a:t>1</a:t>
            </a:r>
            <a:r>
              <a:rPr lang="ru-RU" sz="1600" b="1" i="1" dirty="0" smtClean="0"/>
              <a:t>. </a:t>
            </a:r>
            <a:r>
              <a:rPr lang="ru-RU" sz="1600" b="1" i="1" dirty="0" err="1" smtClean="0"/>
              <a:t>Соціалізація</a:t>
            </a:r>
            <a:r>
              <a:rPr lang="ru-RU" sz="1600" b="1" i="1" dirty="0" smtClean="0"/>
              <a:t> </a:t>
            </a:r>
            <a:r>
              <a:rPr lang="ru-RU" sz="1600" b="1" i="1" dirty="0"/>
              <a:t>студентів</a:t>
            </a:r>
            <a:r>
              <a:rPr lang="ru-RU" sz="1600" dirty="0"/>
              <a:t> </a:t>
            </a:r>
            <a:r>
              <a:rPr lang="ru-RU" sz="1600" dirty="0" err="1"/>
              <a:t>відбувається</a:t>
            </a:r>
            <a:r>
              <a:rPr lang="ru-RU" sz="1600" dirty="0"/>
              <a:t> у </a:t>
            </a:r>
            <a:r>
              <a:rPr lang="ru-RU" sz="1600" dirty="0" err="1"/>
              <a:t>фізичному</a:t>
            </a:r>
            <a:r>
              <a:rPr lang="ru-RU" sz="1600" dirty="0"/>
              <a:t> та цифровому </a:t>
            </a:r>
            <a:r>
              <a:rPr lang="ru-RU" sz="1600" dirty="0" err="1"/>
              <a:t>середовищі</a:t>
            </a:r>
            <a:r>
              <a:rPr lang="ru-RU" sz="1600" dirty="0"/>
              <a:t> </a:t>
            </a:r>
            <a:r>
              <a:rPr lang="ru-RU" sz="1600" dirty="0" err="1" smtClean="0"/>
              <a:t>академії</a:t>
            </a:r>
            <a:r>
              <a:rPr lang="ru-RU" sz="1600" dirty="0" smtClean="0"/>
              <a:t>.</a:t>
            </a:r>
          </a:p>
          <a:p>
            <a:r>
              <a:rPr lang="ru-RU" sz="1600" dirty="0" smtClean="0"/>
              <a:t>2. </a:t>
            </a:r>
            <a:r>
              <a:rPr lang="ru-RU" sz="1600" dirty="0" err="1" smtClean="0"/>
              <a:t>Цифрові</a:t>
            </a:r>
            <a:r>
              <a:rPr lang="ru-RU" sz="1600" dirty="0" smtClean="0"/>
              <a:t> </a:t>
            </a:r>
            <a:r>
              <a:rPr lang="ru-RU" sz="1600" dirty="0" err="1"/>
              <a:t>технології</a:t>
            </a:r>
            <a:r>
              <a:rPr lang="ru-RU" sz="1600" dirty="0"/>
              <a:t> </a:t>
            </a:r>
            <a:r>
              <a:rPr lang="ru-RU" sz="1600" dirty="0" err="1"/>
              <a:t>застосовуються</a:t>
            </a:r>
            <a:r>
              <a:rPr lang="ru-RU" sz="1600" dirty="0"/>
              <a:t> не </a:t>
            </a:r>
            <a:r>
              <a:rPr lang="ru-RU" sz="1600" dirty="0" err="1"/>
              <a:t>лише</a:t>
            </a:r>
            <a:r>
              <a:rPr lang="ru-RU" sz="1600" dirty="0"/>
              <a:t> в </a:t>
            </a:r>
            <a:r>
              <a:rPr lang="ru-RU" sz="1600" dirty="0" err="1"/>
              <a:t>навчальному</a:t>
            </a:r>
            <a:r>
              <a:rPr lang="ru-RU" sz="1600" dirty="0"/>
              <a:t> </a:t>
            </a:r>
            <a:r>
              <a:rPr lang="ru-RU" sz="1600" dirty="0" err="1"/>
              <a:t>процесі</a:t>
            </a:r>
            <a:r>
              <a:rPr lang="ru-RU" sz="1600" dirty="0"/>
              <a:t>, але й </a:t>
            </a:r>
            <a:r>
              <a:rPr lang="ru-RU" sz="1600" dirty="0" err="1"/>
              <a:t>адміністративно-господарському</a:t>
            </a:r>
            <a:r>
              <a:rPr lang="ru-RU" sz="1600" dirty="0"/>
              <a:t>. </a:t>
            </a:r>
            <a:r>
              <a:rPr lang="ru-RU" sz="1600" dirty="0" err="1"/>
              <a:t>Оптимізації</a:t>
            </a:r>
            <a:r>
              <a:rPr lang="ru-RU" sz="1600" dirty="0"/>
              <a:t> </a:t>
            </a:r>
            <a:r>
              <a:rPr lang="ru-RU" sz="1600" dirty="0" err="1"/>
              <a:t>адміністративних</a:t>
            </a:r>
            <a:r>
              <a:rPr lang="ru-RU" sz="1600" dirty="0"/>
              <a:t> </a:t>
            </a:r>
            <a:r>
              <a:rPr lang="ru-RU" sz="1600" dirty="0" err="1"/>
              <a:t>витрат</a:t>
            </a:r>
            <a:r>
              <a:rPr lang="ru-RU" sz="1600" dirty="0"/>
              <a:t> </a:t>
            </a:r>
            <a:r>
              <a:rPr lang="ru-RU" sz="1600" dirty="0" err="1" smtClean="0"/>
              <a:t>досягнути</a:t>
            </a:r>
            <a:r>
              <a:rPr lang="ru-RU" sz="1600" dirty="0" smtClean="0"/>
              <a:t> </a:t>
            </a:r>
            <a:r>
              <a:rPr lang="ru-RU" sz="1600" dirty="0"/>
              <a:t>за </a:t>
            </a:r>
            <a:r>
              <a:rPr lang="ru-RU" sz="1600" dirty="0" err="1"/>
              <a:t>рахунок</a:t>
            </a:r>
            <a:r>
              <a:rPr lang="ru-RU" sz="1600" dirty="0"/>
              <a:t> </a:t>
            </a:r>
            <a:r>
              <a:rPr lang="ru-RU" sz="1600" dirty="0" err="1"/>
              <a:t>Інтернету</a:t>
            </a:r>
            <a:r>
              <a:rPr lang="ru-RU" sz="1600" dirty="0"/>
              <a:t> речей (</a:t>
            </a:r>
            <a:r>
              <a:rPr lang="ru-RU" sz="1600" dirty="0" err="1"/>
              <a:t>наприклад</a:t>
            </a:r>
            <a:r>
              <a:rPr lang="ru-RU" sz="1600" dirty="0"/>
              <a:t> </a:t>
            </a:r>
            <a:r>
              <a:rPr lang="ru-RU" sz="1600" dirty="0" err="1"/>
              <a:t>інтелектуальні</a:t>
            </a:r>
            <a:r>
              <a:rPr lang="ru-RU" sz="1600" dirty="0"/>
              <a:t> </a:t>
            </a:r>
            <a:r>
              <a:rPr lang="ru-RU" sz="1600" dirty="0" err="1"/>
              <a:t>термостати</a:t>
            </a:r>
            <a:r>
              <a:rPr lang="ru-RU" sz="1600" dirty="0"/>
              <a:t> й </a:t>
            </a:r>
            <a:r>
              <a:rPr lang="ru-RU" sz="1600" dirty="0" err="1"/>
              <a:t>системи</a:t>
            </a:r>
            <a:r>
              <a:rPr lang="ru-RU" sz="1600" dirty="0"/>
              <a:t> </a:t>
            </a:r>
            <a:r>
              <a:rPr lang="ru-RU" sz="1600" dirty="0" err="1"/>
              <a:t>освітлення</a:t>
            </a:r>
            <a:r>
              <a:rPr lang="ru-RU" sz="1600" dirty="0" smtClean="0"/>
              <a:t>).</a:t>
            </a:r>
          </a:p>
          <a:p>
            <a:pPr lvl="0"/>
            <a:r>
              <a:rPr lang="uk-UA" sz="1600" dirty="0" smtClean="0"/>
              <a:t>3. Наразі </a:t>
            </a:r>
            <a:r>
              <a:rPr lang="uk-UA" sz="1600" dirty="0"/>
              <a:t>налаштовано </a:t>
            </a:r>
            <a:r>
              <a:rPr lang="en-US" sz="1600" dirty="0"/>
              <a:t>WI</a:t>
            </a:r>
            <a:r>
              <a:rPr lang="uk-UA" sz="1600" dirty="0"/>
              <a:t>-</a:t>
            </a:r>
            <a:r>
              <a:rPr lang="en-US" sz="1600" dirty="0"/>
              <a:t>FI</a:t>
            </a:r>
            <a:r>
              <a:rPr lang="uk-UA" sz="1600" dirty="0"/>
              <a:t> доступ понад 25-ти точок на кафедрах та підрозділах академії, але час вимагає налаштування відкритого доступу до </a:t>
            </a:r>
            <a:r>
              <a:rPr lang="en-US" sz="1600" dirty="0"/>
              <a:t>WI</a:t>
            </a:r>
            <a:r>
              <a:rPr lang="uk-UA" sz="1600" dirty="0"/>
              <a:t>-</a:t>
            </a:r>
            <a:r>
              <a:rPr lang="en-US" sz="1600" dirty="0"/>
              <a:t>FI</a:t>
            </a:r>
            <a:r>
              <a:rPr lang="uk-UA" sz="1600" dirty="0"/>
              <a:t>зон у всіх корпусах  та по всій території Академії; </a:t>
            </a:r>
            <a:endParaRPr lang="ru-RU" sz="1600" dirty="0"/>
          </a:p>
          <a:p>
            <a:pPr lvl="0"/>
            <a:r>
              <a:rPr lang="uk-UA" sz="1600" dirty="0" smtClean="0"/>
              <a:t>4. Регулярно </a:t>
            </a:r>
            <a:r>
              <a:rPr lang="uk-UA" sz="1600" dirty="0"/>
              <a:t>оновлювати та доповнювати відкритий доступ до інформації та документів, передбачених Законом України «Про освіту» та спеціальними законами у сфері освіти на сайті Академії; </a:t>
            </a:r>
            <a:endParaRPr lang="ru-RU" sz="1600" dirty="0"/>
          </a:p>
          <a:p>
            <a:pPr lvl="0"/>
            <a:r>
              <a:rPr lang="uk-UA" sz="1600" dirty="0" smtClean="0"/>
              <a:t>5. Продовжувати </a:t>
            </a:r>
            <a:r>
              <a:rPr lang="uk-UA" sz="1600" dirty="0"/>
              <a:t>удосконалення засвоєння в начальний процес Офісу365, опановуючи нові прикладні програми;</a:t>
            </a:r>
            <a:endParaRPr lang="ru-RU" sz="1600" dirty="0"/>
          </a:p>
          <a:p>
            <a:pPr lvl="0"/>
            <a:r>
              <a:rPr lang="uk-UA" sz="1600" dirty="0" smtClean="0"/>
              <a:t>6. Відповідно </a:t>
            </a:r>
            <a:r>
              <a:rPr lang="uk-UA" sz="1600" dirty="0"/>
              <a:t>до вимог МОН протягом року перейти на 100% електронний документообіг, для забезпечення цього процесу поновити комп’ютерний парк деяких підрозділів, зокрема, відділ кадрів, АГЧ  та деякі структурні підрозділи. Це у сукупності складає 55  комп’ютерів 25 багатофункціональних пристроїв;</a:t>
            </a:r>
            <a:endParaRPr lang="ru-RU" sz="1600" dirty="0"/>
          </a:p>
          <a:p>
            <a:pPr lvl="0"/>
            <a:r>
              <a:rPr lang="uk-UA" sz="1600" dirty="0" smtClean="0"/>
              <a:t>7. Модернізувати </a:t>
            </a:r>
            <a:r>
              <a:rPr lang="uk-UA" sz="1600" dirty="0" err="1"/>
              <a:t>проєктний</a:t>
            </a:r>
            <a:r>
              <a:rPr lang="uk-UA" sz="1600" dirty="0"/>
              <a:t> зал (ауд.502) для організації єдиного державного іспиту бакалаврських освітніх програм регульованих професій, зокрема, «Автомобільний </a:t>
            </a:r>
            <a:r>
              <a:rPr lang="uk-UA" sz="1600" dirty="0" err="1"/>
              <a:t>траспорт</a:t>
            </a:r>
            <a:r>
              <a:rPr lang="uk-UA" sz="1600" dirty="0"/>
              <a:t>», «Цивільна безпека», «Публічне управління»; </a:t>
            </a:r>
            <a:endParaRPr lang="ru-RU" sz="1600" dirty="0"/>
          </a:p>
          <a:p>
            <a:pPr lvl="0"/>
            <a:r>
              <a:rPr lang="uk-UA" sz="1600" dirty="0" smtClean="0"/>
              <a:t>8.Запустити </a:t>
            </a:r>
            <a:r>
              <a:rPr lang="uk-UA" sz="1600" dirty="0"/>
              <a:t>загальноакадемічну програму базової цифрової освіти в межах підвищення кваліфікації та післядипломного навчання, створивши електронний «Методичний кабінет викладача»;</a:t>
            </a:r>
            <a:endParaRPr lang="ru-RU" sz="1600" dirty="0"/>
          </a:p>
          <a:p>
            <a:endParaRPr lang="ru-RU" dirty="0"/>
          </a:p>
          <a:p>
            <a:endParaRPr lang="ru-RU" dirty="0"/>
          </a:p>
        </p:txBody>
      </p:sp>
    </p:spTree>
    <p:extLst>
      <p:ext uri="{BB962C8B-B14F-4D97-AF65-F5344CB8AC3E}">
        <p14:creationId xmlns:p14="http://schemas.microsoft.com/office/powerpoint/2010/main" val="2313216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Галина\Desktop\цифровізація\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1" y="0"/>
            <a:ext cx="10058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459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3584339" y="258102"/>
            <a:ext cx="7998061" cy="6411920"/>
            <a:chOff x="2744655" y="0"/>
            <a:chExt cx="9442772" cy="6858000"/>
          </a:xfrm>
        </p:grpSpPr>
        <p:sp>
          <p:nvSpPr>
            <p:cNvPr id="4" name="object 4"/>
            <p:cNvSpPr/>
            <p:nvPr/>
          </p:nvSpPr>
          <p:spPr>
            <a:xfrm>
              <a:off x="3043427"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FFFFFF"/>
            </a:solidFill>
          </p:spPr>
          <p:txBody>
            <a:bodyPr wrap="square" lIns="0" tIns="0" rIns="0" bIns="0" rtlCol="0"/>
            <a:lstStyle/>
            <a:p>
              <a:endParaRPr/>
            </a:p>
          </p:txBody>
        </p:sp>
        <p:sp>
          <p:nvSpPr>
            <p:cNvPr id="5" name="object 5"/>
            <p:cNvSpPr/>
            <p:nvPr/>
          </p:nvSpPr>
          <p:spPr>
            <a:xfrm>
              <a:off x="2968751" y="0"/>
              <a:ext cx="184404"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047999" y="0"/>
              <a:ext cx="102235" cy="6858000"/>
            </a:xfrm>
            <a:custGeom>
              <a:avLst/>
              <a:gdLst/>
              <a:ahLst/>
              <a:cxnLst/>
              <a:rect l="l" t="t" r="r" b="b"/>
              <a:pathLst>
                <a:path w="102235" h="6858000">
                  <a:moveTo>
                    <a:pt x="102107" y="0"/>
                  </a:moveTo>
                  <a:lnTo>
                    <a:pt x="0" y="0"/>
                  </a:lnTo>
                  <a:lnTo>
                    <a:pt x="0" y="6858000"/>
                  </a:lnTo>
                  <a:lnTo>
                    <a:pt x="102107" y="6858000"/>
                  </a:lnTo>
                  <a:lnTo>
                    <a:pt x="102107" y="0"/>
                  </a:lnTo>
                  <a:close/>
                </a:path>
              </a:pathLst>
            </a:custGeom>
            <a:solidFill>
              <a:srgbClr val="FFFFFF"/>
            </a:solidFill>
          </p:spPr>
          <p:txBody>
            <a:bodyPr wrap="square" lIns="0" tIns="0" rIns="0" bIns="0" rtlCol="0"/>
            <a:lstStyle/>
            <a:p>
              <a:endParaRPr/>
            </a:p>
          </p:txBody>
        </p:sp>
        <p:sp>
          <p:nvSpPr>
            <p:cNvPr id="7" name="object 7"/>
            <p:cNvSpPr/>
            <p:nvPr/>
          </p:nvSpPr>
          <p:spPr>
            <a:xfrm>
              <a:off x="2897885" y="2815589"/>
              <a:ext cx="280415" cy="21031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897885" y="2815589"/>
              <a:ext cx="280670" cy="210820"/>
            </a:xfrm>
            <a:custGeom>
              <a:avLst/>
              <a:gdLst/>
              <a:ahLst/>
              <a:cxnLst/>
              <a:rect l="l" t="t" r="r" b="b"/>
              <a:pathLst>
                <a:path w="280669" h="210819">
                  <a:moveTo>
                    <a:pt x="0" y="105155"/>
                  </a:moveTo>
                  <a:lnTo>
                    <a:pt x="11018" y="64224"/>
                  </a:lnTo>
                  <a:lnTo>
                    <a:pt x="41067" y="30799"/>
                  </a:lnTo>
                  <a:lnTo>
                    <a:pt x="85633" y="8263"/>
                  </a:lnTo>
                  <a:lnTo>
                    <a:pt x="140208" y="0"/>
                  </a:lnTo>
                  <a:lnTo>
                    <a:pt x="194782" y="8263"/>
                  </a:lnTo>
                  <a:lnTo>
                    <a:pt x="239348" y="30799"/>
                  </a:lnTo>
                  <a:lnTo>
                    <a:pt x="269397" y="64224"/>
                  </a:lnTo>
                  <a:lnTo>
                    <a:pt x="280416" y="105155"/>
                  </a:lnTo>
                  <a:lnTo>
                    <a:pt x="269397" y="146087"/>
                  </a:lnTo>
                  <a:lnTo>
                    <a:pt x="239348" y="179512"/>
                  </a:lnTo>
                  <a:lnTo>
                    <a:pt x="194782" y="202048"/>
                  </a:lnTo>
                  <a:lnTo>
                    <a:pt x="140208" y="210311"/>
                  </a:lnTo>
                  <a:lnTo>
                    <a:pt x="85633" y="202048"/>
                  </a:lnTo>
                  <a:lnTo>
                    <a:pt x="41067" y="179512"/>
                  </a:lnTo>
                  <a:lnTo>
                    <a:pt x="11018" y="146087"/>
                  </a:lnTo>
                  <a:lnTo>
                    <a:pt x="0" y="105155"/>
                  </a:lnTo>
                  <a:close/>
                </a:path>
              </a:pathLst>
            </a:custGeom>
            <a:ln w="3175">
              <a:solidFill>
                <a:srgbClr val="308DA5"/>
              </a:solidFill>
            </a:ln>
          </p:spPr>
          <p:txBody>
            <a:bodyPr wrap="square" lIns="0" tIns="0" rIns="0" bIns="0" rtlCol="0"/>
            <a:lstStyle/>
            <a:p>
              <a:endParaRPr/>
            </a:p>
          </p:txBody>
        </p:sp>
        <p:sp>
          <p:nvSpPr>
            <p:cNvPr id="9" name="object 9"/>
            <p:cNvSpPr/>
            <p:nvPr/>
          </p:nvSpPr>
          <p:spPr>
            <a:xfrm>
              <a:off x="3204971" y="2740151"/>
              <a:ext cx="97536" cy="762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2744655" y="3997567"/>
              <a:ext cx="8849855" cy="1446207"/>
            </a:xfrm>
            <a:prstGeom prst="rect">
              <a:avLst/>
            </a:prstGeom>
            <a:blipFill>
              <a:blip r:embed="rId6"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4193627" y="3995646"/>
            <a:ext cx="6702973" cy="1013739"/>
          </a:xfrm>
          <a:prstGeom prst="rect">
            <a:avLst/>
          </a:prstGeom>
        </p:spPr>
        <p:txBody>
          <a:bodyPr vert="horz" wrap="square" lIns="0" tIns="13335" rIns="0" bIns="0" rtlCol="0">
            <a:spAutoFit/>
          </a:bodyPr>
          <a:lstStyle/>
          <a:p>
            <a:pPr marL="12700">
              <a:lnSpc>
                <a:spcPct val="100000"/>
              </a:lnSpc>
              <a:spcBef>
                <a:spcPts val="105"/>
              </a:spcBef>
            </a:pPr>
            <a:r>
              <a:rPr sz="6500" b="1" spc="-220" dirty="0">
                <a:solidFill>
                  <a:srgbClr val="000000"/>
                </a:solidFill>
                <a:latin typeface="Arial"/>
                <a:cs typeface="Arial"/>
              </a:rPr>
              <a:t>Дякую </a:t>
            </a:r>
            <a:r>
              <a:rPr sz="6500" b="1" spc="-275" dirty="0">
                <a:solidFill>
                  <a:srgbClr val="000000"/>
                </a:solidFill>
                <a:latin typeface="Arial"/>
                <a:cs typeface="Arial"/>
              </a:rPr>
              <a:t>за</a:t>
            </a:r>
            <a:r>
              <a:rPr sz="6500" b="1" spc="-800" dirty="0">
                <a:solidFill>
                  <a:srgbClr val="000000"/>
                </a:solidFill>
                <a:latin typeface="Arial"/>
                <a:cs typeface="Arial"/>
              </a:rPr>
              <a:t> </a:t>
            </a:r>
            <a:r>
              <a:rPr sz="6500" b="1" spc="-310" dirty="0">
                <a:solidFill>
                  <a:srgbClr val="000000"/>
                </a:solidFill>
                <a:latin typeface="Arial"/>
                <a:cs typeface="Arial"/>
              </a:rPr>
              <a:t>увагу!</a:t>
            </a:r>
            <a:endParaRPr sz="6500" dirty="0">
              <a:latin typeface="Arial"/>
              <a:cs typeface="Arial"/>
            </a:endParaRPr>
          </a:p>
        </p:txBody>
      </p:sp>
      <p:pic>
        <p:nvPicPr>
          <p:cNvPr id="12" name="Рисунок 11" descr="Цифровізація: переваги та шляхи подолання викликів">
            <a:hlinkClick r:id="rId7" tooltip="&quot;Натисніть, щоб збільшити зображення&quot;"/>
          </p:cNvPr>
          <p:cNvPicPr/>
          <p:nvPr/>
        </p:nvPicPr>
        <p:blipFill>
          <a:blip r:embed="rId8">
            <a:extLst>
              <a:ext uri="{28A0092B-C50C-407E-A947-70E740481C1C}">
                <a14:useLocalDpi xmlns:a14="http://schemas.microsoft.com/office/drawing/2010/main" val="0"/>
              </a:ext>
            </a:extLst>
          </a:blip>
          <a:srcRect/>
          <a:stretch>
            <a:fillRect/>
          </a:stretch>
        </p:blipFill>
        <p:spPr bwMode="auto">
          <a:xfrm>
            <a:off x="4193626" y="533400"/>
            <a:ext cx="7257393" cy="30430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7800" y="207073"/>
            <a:ext cx="10378693" cy="2908489"/>
          </a:xfrm>
        </p:spPr>
        <p:txBody>
          <a:bodyPr/>
          <a:lstStyle/>
          <a:p>
            <a:r>
              <a:rPr lang="ru-RU" dirty="0" err="1"/>
              <a:t>Стратегії</a:t>
            </a:r>
            <a:r>
              <a:rPr lang="ru-RU" dirty="0"/>
              <a:t> </a:t>
            </a:r>
            <a:r>
              <a:rPr lang="ru-RU" dirty="0" err="1"/>
              <a:t>розвитку</a:t>
            </a:r>
            <a:r>
              <a:rPr lang="ru-RU" dirty="0"/>
              <a:t> </a:t>
            </a:r>
            <a:r>
              <a:rPr lang="ru-RU" dirty="0" err="1"/>
              <a:t>вищої</a:t>
            </a:r>
            <a:r>
              <a:rPr lang="ru-RU" dirty="0"/>
              <a:t> освіти в </a:t>
            </a:r>
            <a:r>
              <a:rPr lang="ru-RU" dirty="0" err="1"/>
              <a:t>Україні</a:t>
            </a:r>
            <a:r>
              <a:rPr lang="ru-RU" dirty="0"/>
              <a:t> на 2022-2032 </a:t>
            </a:r>
            <a:r>
              <a:rPr lang="ru-RU" dirty="0" smtClean="0"/>
              <a:t>роки </a:t>
            </a:r>
            <a:br>
              <a:rPr lang="ru-RU" dirty="0" smtClean="0"/>
            </a:br>
            <a:r>
              <a:rPr lang="ru-RU" dirty="0"/>
              <a:t/>
            </a:r>
            <a:br>
              <a:rPr lang="ru-RU" dirty="0"/>
            </a:br>
            <a:r>
              <a:rPr lang="ru-RU" sz="1800" dirty="0">
                <a:latin typeface="Arial Black" panose="020B0A04020102020204" pitchFamily="34" charset="0"/>
              </a:rPr>
              <a:t>Документ 286-2022-р, чинний, </a:t>
            </a:r>
            <a:r>
              <a:rPr lang="ru-RU" sz="1800" dirty="0" err="1">
                <a:latin typeface="Arial Black" panose="020B0A04020102020204" pitchFamily="34" charset="0"/>
              </a:rPr>
              <a:t>поточна</a:t>
            </a:r>
            <a:r>
              <a:rPr lang="ru-RU" sz="1800" dirty="0">
                <a:latin typeface="Arial Black" panose="020B0A04020102020204" pitchFamily="34" charset="0"/>
              </a:rPr>
              <a:t> </a:t>
            </a:r>
            <a:r>
              <a:rPr lang="ru-RU" sz="1800" dirty="0" err="1">
                <a:latin typeface="Arial Black" panose="020B0A04020102020204" pitchFamily="34" charset="0"/>
              </a:rPr>
              <a:t>редакція</a:t>
            </a:r>
            <a:r>
              <a:rPr lang="ru-RU" sz="1800" dirty="0">
                <a:latin typeface="Arial Black" panose="020B0A04020102020204" pitchFamily="34" charset="0"/>
              </a:rPr>
              <a:t> — </a:t>
            </a:r>
            <a:r>
              <a:rPr lang="ru-RU" sz="1800" b="1" dirty="0" err="1">
                <a:latin typeface="Arial Black" panose="020B0A04020102020204" pitchFamily="34" charset="0"/>
              </a:rPr>
              <a:t>Прийняття</a:t>
            </a:r>
            <a:r>
              <a:rPr lang="ru-RU" sz="1800" dirty="0">
                <a:latin typeface="Arial Black" panose="020B0A04020102020204" pitchFamily="34" charset="0"/>
              </a:rPr>
              <a:t> </a:t>
            </a:r>
            <a:r>
              <a:rPr lang="ru-RU" sz="1800" dirty="0" err="1">
                <a:latin typeface="Arial Black" panose="020B0A04020102020204" pitchFamily="34" charset="0"/>
              </a:rPr>
              <a:t>від</a:t>
            </a:r>
            <a:r>
              <a:rPr lang="ru-RU" sz="1800" dirty="0">
                <a:latin typeface="Arial Black" panose="020B0A04020102020204" pitchFamily="34" charset="0"/>
              </a:rPr>
              <a:t> </a:t>
            </a:r>
            <a:r>
              <a:rPr lang="ru-RU" sz="1800" b="1" dirty="0" smtClean="0">
                <a:latin typeface="Arial Black" panose="020B0A04020102020204" pitchFamily="34" charset="0"/>
              </a:rPr>
              <a:t>23.02.2022</a:t>
            </a:r>
            <a:br>
              <a:rPr lang="ru-RU" sz="1800" b="1" dirty="0" smtClean="0">
                <a:latin typeface="Arial Black" panose="020B0A04020102020204" pitchFamily="34" charset="0"/>
              </a:rPr>
            </a:br>
            <a:r>
              <a:rPr lang="en-AU" sz="1600" dirty="0">
                <a:latin typeface="+mn-lt"/>
              </a:rPr>
              <a:t>https://zakon.rada.gov.ua/laws/show/286-2022-%D1%80?find=1&amp;text=%D1%86%D0%B8%D1%84%D1%80%D0%BE%D0%B2%D1%96%D0%B7%D0%B0%D1%86%D1%96%D1%8F#w1_1</a:t>
            </a:r>
            <a:endParaRPr lang="uk-UA" sz="1600" dirty="0">
              <a:latin typeface="+mn-lt"/>
            </a:endParaRPr>
          </a:p>
        </p:txBody>
      </p:sp>
      <p:sp>
        <p:nvSpPr>
          <p:cNvPr id="3" name="Текст 2"/>
          <p:cNvSpPr>
            <a:spLocks noGrp="1"/>
          </p:cNvSpPr>
          <p:nvPr>
            <p:ph type="body" idx="1"/>
          </p:nvPr>
        </p:nvSpPr>
        <p:spPr>
          <a:xfrm>
            <a:off x="1600200" y="3276600"/>
            <a:ext cx="10439400" cy="830997"/>
          </a:xfrm>
        </p:spPr>
        <p:txBody>
          <a:bodyPr/>
          <a:lstStyle/>
          <a:p>
            <a:r>
              <a:rPr lang="ru-RU" dirty="0" err="1" smtClean="0"/>
              <a:t>застрілість</a:t>
            </a:r>
            <a:r>
              <a:rPr lang="ru-RU" dirty="0" smtClean="0"/>
              <a:t> </a:t>
            </a:r>
            <a:r>
              <a:rPr lang="ru-RU" dirty="0"/>
              <a:t>та </a:t>
            </a:r>
            <a:r>
              <a:rPr lang="ru-RU" dirty="0" err="1"/>
              <a:t>зношеність</a:t>
            </a:r>
            <a:r>
              <a:rPr lang="ru-RU" dirty="0"/>
              <a:t> </a:t>
            </a:r>
            <a:r>
              <a:rPr lang="ru-RU" dirty="0" err="1"/>
              <a:t>матеріально-технічної</a:t>
            </a:r>
            <a:r>
              <a:rPr lang="ru-RU" dirty="0"/>
              <a:t> </a:t>
            </a:r>
            <a:r>
              <a:rPr lang="ru-RU" dirty="0" err="1"/>
              <a:t>бази</a:t>
            </a:r>
            <a:r>
              <a:rPr lang="ru-RU" dirty="0"/>
              <a:t>, </a:t>
            </a:r>
            <a:r>
              <a:rPr lang="ru-RU" dirty="0" err="1"/>
              <a:t>зокрема</a:t>
            </a:r>
            <a:r>
              <a:rPr lang="ru-RU" dirty="0"/>
              <a:t> </a:t>
            </a:r>
            <a:r>
              <a:rPr lang="ru-RU" dirty="0" err="1"/>
              <a:t>гуртожитків</a:t>
            </a:r>
            <a:r>
              <a:rPr lang="ru-RU" dirty="0"/>
              <a:t>, </a:t>
            </a:r>
            <a:r>
              <a:rPr lang="ru-RU" dirty="0" err="1"/>
              <a:t>нестача</a:t>
            </a:r>
            <a:r>
              <a:rPr lang="ru-RU" dirty="0"/>
              <a:t> </a:t>
            </a:r>
            <a:r>
              <a:rPr lang="ru-RU" dirty="0" err="1"/>
              <a:t>або</a:t>
            </a:r>
            <a:r>
              <a:rPr lang="ru-RU" dirty="0"/>
              <a:t> </a:t>
            </a:r>
            <a:r>
              <a:rPr lang="ru-RU" dirty="0" err="1" smtClean="0"/>
              <a:t>відсут</a:t>
            </a:r>
            <a:r>
              <a:rPr lang="ru-RU" dirty="0" err="1"/>
              <a:t>а</a:t>
            </a:r>
            <a:r>
              <a:rPr lang="ru-RU" dirty="0" err="1" smtClean="0"/>
              <a:t>ність</a:t>
            </a:r>
            <a:r>
              <a:rPr lang="ru-RU" dirty="0" smtClean="0"/>
              <a:t> </a:t>
            </a:r>
            <a:r>
              <a:rPr lang="ru-RU" dirty="0" err="1"/>
              <a:t>сучасного</a:t>
            </a:r>
            <a:r>
              <a:rPr lang="ru-RU" dirty="0"/>
              <a:t> лабораторного </a:t>
            </a:r>
            <a:r>
              <a:rPr lang="ru-RU" dirty="0" err="1"/>
              <a:t>обладнання</a:t>
            </a:r>
            <a:r>
              <a:rPr lang="ru-RU" dirty="0"/>
              <a:t> для </a:t>
            </a:r>
            <a:r>
              <a:rPr lang="ru-RU" dirty="0" err="1"/>
              <a:t>освітнього</a:t>
            </a:r>
            <a:r>
              <a:rPr lang="ru-RU" dirty="0"/>
              <a:t> </a:t>
            </a:r>
            <a:r>
              <a:rPr lang="ru-RU" dirty="0" err="1"/>
              <a:t>процесу</a:t>
            </a:r>
            <a:r>
              <a:rPr lang="ru-RU" dirty="0"/>
              <a:t> та </a:t>
            </a:r>
            <a:r>
              <a:rPr lang="ru-RU" dirty="0" err="1"/>
              <a:t>наукових</a:t>
            </a:r>
            <a:r>
              <a:rPr lang="ru-RU" dirty="0"/>
              <a:t> </a:t>
            </a:r>
            <a:r>
              <a:rPr lang="ru-RU" dirty="0" err="1"/>
              <a:t>досліджень</a:t>
            </a:r>
            <a:r>
              <a:rPr lang="ru-RU" dirty="0"/>
              <a:t>;</a:t>
            </a:r>
            <a:endParaRPr lang="uk-UA" dirty="0"/>
          </a:p>
        </p:txBody>
      </p:sp>
    </p:spTree>
    <p:extLst>
      <p:ext uri="{BB962C8B-B14F-4D97-AF65-F5344CB8AC3E}">
        <p14:creationId xmlns:p14="http://schemas.microsoft.com/office/powerpoint/2010/main" val="4126227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981201" y="1951418"/>
            <a:ext cx="10120528" cy="3877985"/>
          </a:xfrm>
        </p:spPr>
        <p:txBody>
          <a:bodyPr/>
          <a:lstStyle/>
          <a:p>
            <a:endParaRPr lang="ru-RU" dirty="0"/>
          </a:p>
          <a:p>
            <a:r>
              <a:rPr lang="ru-RU" dirty="0"/>
              <a:t>У 2020 </a:t>
            </a:r>
            <a:r>
              <a:rPr lang="ru-RU" dirty="0" err="1"/>
              <a:t>році</a:t>
            </a:r>
            <a:r>
              <a:rPr lang="ru-RU" dirty="0"/>
              <a:t> </a:t>
            </a:r>
            <a:r>
              <a:rPr lang="ru-RU" dirty="0" err="1"/>
              <a:t>Європейська</a:t>
            </a:r>
            <a:r>
              <a:rPr lang="ru-RU" dirty="0"/>
              <a:t> </a:t>
            </a:r>
            <a:r>
              <a:rPr lang="ru-RU" dirty="0" err="1"/>
              <a:t>Комісія</a:t>
            </a:r>
            <a:r>
              <a:rPr lang="ru-RU" dirty="0"/>
              <a:t> затвердила План </a:t>
            </a:r>
            <a:r>
              <a:rPr lang="ru-RU" dirty="0" err="1"/>
              <a:t>дій</a:t>
            </a:r>
            <a:r>
              <a:rPr lang="ru-RU" dirty="0"/>
              <a:t> з </a:t>
            </a:r>
            <a:r>
              <a:rPr lang="ru-RU" dirty="0" err="1"/>
              <a:t>цифрової</a:t>
            </a:r>
            <a:r>
              <a:rPr lang="ru-RU" dirty="0"/>
              <a:t> освіти на 2021-2027 роки, </a:t>
            </a:r>
            <a:r>
              <a:rPr lang="ru-RU" dirty="0" err="1"/>
              <a:t>який</a:t>
            </a:r>
            <a:r>
              <a:rPr lang="ru-RU" dirty="0"/>
              <a:t> </a:t>
            </a:r>
            <a:r>
              <a:rPr lang="ru-RU" dirty="0" err="1"/>
              <a:t>враховує</a:t>
            </a:r>
            <a:r>
              <a:rPr lang="ru-RU" dirty="0"/>
              <a:t> </a:t>
            </a:r>
            <a:r>
              <a:rPr lang="ru-RU" dirty="0" err="1"/>
              <a:t>виклики</a:t>
            </a:r>
            <a:r>
              <a:rPr lang="ru-RU" dirty="0"/>
              <a:t>, </a:t>
            </a:r>
            <a:r>
              <a:rPr lang="ru-RU" dirty="0" err="1"/>
              <a:t>що</a:t>
            </a:r>
            <a:r>
              <a:rPr lang="ru-RU" dirty="0"/>
              <a:t> </a:t>
            </a:r>
            <a:r>
              <a:rPr lang="ru-RU" dirty="0" err="1"/>
              <a:t>зумовлені</a:t>
            </a:r>
            <a:r>
              <a:rPr lang="ru-RU" dirty="0"/>
              <a:t> </a:t>
            </a:r>
            <a:r>
              <a:rPr lang="ru-RU" dirty="0" err="1"/>
              <a:t>гострою</a:t>
            </a:r>
            <a:r>
              <a:rPr lang="ru-RU" dirty="0"/>
              <a:t> </a:t>
            </a:r>
            <a:r>
              <a:rPr lang="ru-RU" dirty="0" err="1"/>
              <a:t>респіраторною</a:t>
            </a:r>
            <a:r>
              <a:rPr lang="ru-RU" dirty="0"/>
              <a:t> хворобою </a:t>
            </a:r>
            <a:r>
              <a:rPr lang="en-AU" dirty="0"/>
              <a:t>COVID-19, </a:t>
            </a:r>
            <a:r>
              <a:rPr lang="ru-RU" dirty="0" err="1"/>
              <a:t>спричиненою</a:t>
            </a:r>
            <a:r>
              <a:rPr lang="ru-RU" dirty="0"/>
              <a:t> </a:t>
            </a:r>
            <a:r>
              <a:rPr lang="ru-RU" dirty="0" err="1"/>
              <a:t>коронавірусом</a:t>
            </a:r>
            <a:r>
              <a:rPr lang="ru-RU" dirty="0"/>
              <a:t> </a:t>
            </a:r>
            <a:r>
              <a:rPr lang="en-AU" dirty="0"/>
              <a:t>SARS-CoV-2, </a:t>
            </a:r>
            <a:r>
              <a:rPr lang="ru-RU" dirty="0"/>
              <a:t>і </a:t>
            </a:r>
            <a:r>
              <a:rPr lang="ru-RU" dirty="0" err="1"/>
              <a:t>передбачає</a:t>
            </a:r>
            <a:r>
              <a:rPr lang="ru-RU" dirty="0"/>
              <a:t> </a:t>
            </a:r>
            <a:r>
              <a:rPr lang="ru-RU" dirty="0" err="1"/>
              <a:t>такі</a:t>
            </a:r>
            <a:r>
              <a:rPr lang="ru-RU" dirty="0"/>
              <a:t> два </a:t>
            </a:r>
            <a:r>
              <a:rPr lang="ru-RU" dirty="0" err="1"/>
              <a:t>пріоритетних</a:t>
            </a:r>
            <a:r>
              <a:rPr lang="ru-RU" dirty="0"/>
              <a:t> </a:t>
            </a:r>
            <a:r>
              <a:rPr lang="ru-RU" dirty="0" err="1"/>
              <a:t>напрями</a:t>
            </a:r>
            <a:r>
              <a:rPr lang="ru-RU" dirty="0"/>
              <a:t>, як </a:t>
            </a:r>
            <a:r>
              <a:rPr lang="ru-RU" dirty="0" err="1"/>
              <a:t>прискорення</a:t>
            </a:r>
            <a:r>
              <a:rPr lang="ru-RU" dirty="0"/>
              <a:t> </a:t>
            </a:r>
            <a:r>
              <a:rPr lang="ru-RU" dirty="0" err="1"/>
              <a:t>розвитку</a:t>
            </a:r>
            <a:r>
              <a:rPr lang="ru-RU" dirty="0"/>
              <a:t> </a:t>
            </a:r>
            <a:r>
              <a:rPr lang="ru-RU" dirty="0" err="1"/>
              <a:t>ефективних</a:t>
            </a:r>
            <a:r>
              <a:rPr lang="ru-RU" dirty="0"/>
              <a:t> </a:t>
            </a:r>
            <a:r>
              <a:rPr lang="ru-RU" dirty="0" err="1"/>
              <a:t>цифрових</a:t>
            </a:r>
            <a:r>
              <a:rPr lang="ru-RU" dirty="0"/>
              <a:t> </a:t>
            </a:r>
            <a:r>
              <a:rPr lang="ru-RU" dirty="0" err="1"/>
              <a:t>освітніх</a:t>
            </a:r>
            <a:r>
              <a:rPr lang="ru-RU" dirty="0"/>
              <a:t> </a:t>
            </a:r>
            <a:r>
              <a:rPr lang="ru-RU" dirty="0" err="1"/>
              <a:t>екосистем</a:t>
            </a:r>
            <a:r>
              <a:rPr lang="ru-RU" dirty="0"/>
              <a:t>, </a:t>
            </a:r>
            <a:r>
              <a:rPr lang="ru-RU" dirty="0" err="1"/>
              <a:t>що</a:t>
            </a:r>
            <a:r>
              <a:rPr lang="ru-RU" dirty="0"/>
              <a:t> </a:t>
            </a:r>
            <a:r>
              <a:rPr lang="ru-RU" dirty="0" err="1"/>
              <a:t>потребує</a:t>
            </a:r>
            <a:r>
              <a:rPr lang="ru-RU" dirty="0"/>
              <a:t> </a:t>
            </a:r>
            <a:r>
              <a:rPr lang="ru-RU" dirty="0" err="1"/>
              <a:t>наявності</a:t>
            </a:r>
            <a:r>
              <a:rPr lang="ru-RU" dirty="0"/>
              <a:t> </a:t>
            </a:r>
            <a:r>
              <a:rPr lang="ru-RU" dirty="0" err="1"/>
              <a:t>розвинутої</a:t>
            </a:r>
            <a:r>
              <a:rPr lang="ru-RU" dirty="0"/>
              <a:t> </a:t>
            </a:r>
            <a:r>
              <a:rPr lang="ru-RU" dirty="0" err="1"/>
              <a:t>інфраструктури</a:t>
            </a:r>
            <a:r>
              <a:rPr lang="ru-RU" dirty="0"/>
              <a:t>, </a:t>
            </a:r>
            <a:r>
              <a:rPr lang="ru-RU" dirty="0" err="1"/>
              <a:t>зв’язку</a:t>
            </a:r>
            <a:r>
              <a:rPr lang="ru-RU" dirty="0"/>
              <a:t> і цифрового </a:t>
            </a:r>
            <a:r>
              <a:rPr lang="ru-RU" dirty="0" err="1"/>
              <a:t>обладнання</a:t>
            </a:r>
            <a:r>
              <a:rPr lang="ru-RU" dirty="0"/>
              <a:t>, </a:t>
            </a:r>
            <a:r>
              <a:rPr lang="ru-RU" dirty="0" err="1"/>
              <a:t>ефективного</a:t>
            </a:r>
            <a:r>
              <a:rPr lang="ru-RU" dirty="0"/>
              <a:t> </a:t>
            </a:r>
            <a:r>
              <a:rPr lang="ru-RU" dirty="0" err="1"/>
              <a:t>планування</a:t>
            </a:r>
            <a:r>
              <a:rPr lang="ru-RU" dirty="0"/>
              <a:t> та </a:t>
            </a:r>
            <a:r>
              <a:rPr lang="ru-RU" dirty="0" err="1"/>
              <a:t>розвитку</a:t>
            </a:r>
            <a:r>
              <a:rPr lang="ru-RU" dirty="0"/>
              <a:t> цифрового </a:t>
            </a:r>
            <a:r>
              <a:rPr lang="ru-RU" dirty="0" err="1"/>
              <a:t>потенціалу</a:t>
            </a:r>
            <a:r>
              <a:rPr lang="ru-RU" dirty="0"/>
              <a:t>, </a:t>
            </a:r>
            <a:r>
              <a:rPr lang="ru-RU" dirty="0" err="1"/>
              <a:t>включаючи</a:t>
            </a:r>
            <a:r>
              <a:rPr lang="ru-RU" dirty="0"/>
              <a:t> </a:t>
            </a:r>
            <a:r>
              <a:rPr lang="ru-RU" dirty="0" err="1"/>
              <a:t>сучасні</a:t>
            </a:r>
            <a:r>
              <a:rPr lang="ru-RU" dirty="0"/>
              <a:t> </a:t>
            </a:r>
            <a:r>
              <a:rPr lang="ru-RU" dirty="0" err="1"/>
              <a:t>організаційні</a:t>
            </a:r>
            <a:r>
              <a:rPr lang="ru-RU" dirty="0"/>
              <a:t> </a:t>
            </a:r>
            <a:r>
              <a:rPr lang="ru-RU" dirty="0" err="1"/>
              <a:t>можливості</a:t>
            </a:r>
            <a:r>
              <a:rPr lang="ru-RU" dirty="0"/>
              <a:t>, </a:t>
            </a:r>
            <a:r>
              <a:rPr lang="ru-RU" dirty="0" err="1"/>
              <a:t>підготовлених</a:t>
            </a:r>
            <a:r>
              <a:rPr lang="ru-RU" dirty="0"/>
              <a:t> </a:t>
            </a:r>
            <a:r>
              <a:rPr lang="ru-RU" dirty="0" err="1"/>
              <a:t>наукових</a:t>
            </a:r>
            <a:r>
              <a:rPr lang="ru-RU" dirty="0"/>
              <a:t>, </a:t>
            </a:r>
            <a:r>
              <a:rPr lang="ru-RU" dirty="0" err="1"/>
              <a:t>науково-педагогічних</a:t>
            </a:r>
            <a:r>
              <a:rPr lang="ru-RU" dirty="0"/>
              <a:t> та </a:t>
            </a:r>
            <a:r>
              <a:rPr lang="ru-RU" dirty="0" err="1"/>
              <a:t>педагогічних</a:t>
            </a:r>
            <a:r>
              <a:rPr lang="ru-RU" dirty="0"/>
              <a:t> </a:t>
            </a:r>
            <a:r>
              <a:rPr lang="ru-RU" dirty="0" err="1"/>
              <a:t>працівників</a:t>
            </a:r>
            <a:r>
              <a:rPr lang="ru-RU" dirty="0"/>
              <a:t>, </a:t>
            </a:r>
            <a:r>
              <a:rPr lang="ru-RU" dirty="0" err="1"/>
              <a:t>які</a:t>
            </a:r>
            <a:r>
              <a:rPr lang="ru-RU" dirty="0"/>
              <a:t> </a:t>
            </a:r>
            <a:r>
              <a:rPr lang="ru-RU" dirty="0" err="1"/>
              <a:t>володіють</a:t>
            </a:r>
            <a:r>
              <a:rPr lang="ru-RU" dirty="0"/>
              <a:t> </a:t>
            </a:r>
            <a:r>
              <a:rPr lang="ru-RU" dirty="0" err="1"/>
              <a:t>цифровими</a:t>
            </a:r>
            <a:r>
              <a:rPr lang="ru-RU" dirty="0"/>
              <a:t> компетентностями, </a:t>
            </a:r>
            <a:r>
              <a:rPr lang="ru-RU" dirty="0" err="1"/>
              <a:t>високоякісного</a:t>
            </a:r>
            <a:r>
              <a:rPr lang="ru-RU" dirty="0"/>
              <a:t> </a:t>
            </a:r>
            <a:r>
              <a:rPr lang="ru-RU" dirty="0" err="1"/>
              <a:t>освітнього</a:t>
            </a:r>
            <a:r>
              <a:rPr lang="ru-RU" dirty="0"/>
              <a:t> </a:t>
            </a:r>
            <a:r>
              <a:rPr lang="ru-RU" dirty="0" err="1"/>
              <a:t>наповнення</a:t>
            </a:r>
            <a:r>
              <a:rPr lang="ru-RU" dirty="0"/>
              <a:t>, </a:t>
            </a:r>
            <a:r>
              <a:rPr lang="ru-RU" dirty="0" err="1"/>
              <a:t>інструментів</a:t>
            </a:r>
            <a:r>
              <a:rPr lang="ru-RU" dirty="0"/>
              <a:t> і </a:t>
            </a:r>
            <a:r>
              <a:rPr lang="ru-RU" dirty="0" err="1"/>
              <a:t>безпечних</a:t>
            </a:r>
            <a:r>
              <a:rPr lang="ru-RU" dirty="0"/>
              <a:t> платформ, </a:t>
            </a:r>
            <a:r>
              <a:rPr lang="ru-RU" dirty="0" err="1"/>
              <a:t>що</a:t>
            </a:r>
            <a:r>
              <a:rPr lang="ru-RU" dirty="0"/>
              <a:t> </a:t>
            </a:r>
            <a:r>
              <a:rPr lang="ru-RU" dirty="0" err="1"/>
              <a:t>відповідають</a:t>
            </a:r>
            <a:r>
              <a:rPr lang="ru-RU" dirty="0"/>
              <a:t> стандартам </a:t>
            </a:r>
            <a:r>
              <a:rPr lang="ru-RU" dirty="0" err="1"/>
              <a:t>приватності</a:t>
            </a:r>
            <a:r>
              <a:rPr lang="ru-RU" dirty="0"/>
              <a:t> та </a:t>
            </a:r>
            <a:r>
              <a:rPr lang="ru-RU" dirty="0" err="1"/>
              <a:t>етики</a:t>
            </a:r>
            <a:r>
              <a:rPr lang="ru-RU" dirty="0"/>
              <a:t> та є </a:t>
            </a:r>
            <a:r>
              <a:rPr lang="ru-RU" dirty="0" err="1"/>
              <a:t>зручними</a:t>
            </a:r>
            <a:r>
              <a:rPr lang="ru-RU" dirty="0"/>
              <a:t> для </a:t>
            </a:r>
            <a:r>
              <a:rPr lang="ru-RU" dirty="0" err="1"/>
              <a:t>користувачів</a:t>
            </a:r>
            <a:r>
              <a:rPr lang="ru-RU" dirty="0"/>
              <a:t>, </a:t>
            </a:r>
            <a:r>
              <a:rPr lang="ru-RU" dirty="0" err="1"/>
              <a:t>застосування</a:t>
            </a:r>
            <a:r>
              <a:rPr lang="ru-RU" dirty="0"/>
              <a:t> </a:t>
            </a:r>
            <a:r>
              <a:rPr lang="ru-RU" dirty="0" err="1"/>
              <a:t>допоміжних</a:t>
            </a:r>
            <a:r>
              <a:rPr lang="ru-RU" dirty="0"/>
              <a:t> </a:t>
            </a:r>
            <a:r>
              <a:rPr lang="ru-RU" dirty="0" err="1"/>
              <a:t>технологій</a:t>
            </a:r>
            <a:r>
              <a:rPr lang="ru-RU" dirty="0"/>
              <a:t> для </a:t>
            </a:r>
            <a:r>
              <a:rPr lang="ru-RU" dirty="0" err="1"/>
              <a:t>осіб</a:t>
            </a:r>
            <a:r>
              <a:rPr lang="ru-RU" dirty="0"/>
              <a:t> з </a:t>
            </a:r>
            <a:r>
              <a:rPr lang="ru-RU" dirty="0" err="1"/>
              <a:t>інвалідністю</a:t>
            </a:r>
            <a:r>
              <a:rPr lang="ru-RU" dirty="0"/>
              <a:t>; </a:t>
            </a:r>
            <a:r>
              <a:rPr lang="ru-RU" dirty="0" err="1"/>
              <a:t>розвиток</a:t>
            </a:r>
            <a:r>
              <a:rPr lang="ru-RU" dirty="0"/>
              <a:t> </a:t>
            </a:r>
            <a:r>
              <a:rPr lang="ru-RU" dirty="0" err="1"/>
              <a:t>цифрових</a:t>
            </a:r>
            <a:r>
              <a:rPr lang="ru-RU" dirty="0"/>
              <a:t> </a:t>
            </a:r>
            <a:r>
              <a:rPr lang="ru-RU" dirty="0" err="1"/>
              <a:t>умінь</a:t>
            </a:r>
            <a:r>
              <a:rPr lang="ru-RU" dirty="0"/>
              <a:t> і компетентностей для </a:t>
            </a:r>
            <a:r>
              <a:rPr lang="ru-RU" dirty="0" err="1"/>
              <a:t>цифрової</a:t>
            </a:r>
            <a:r>
              <a:rPr lang="ru-RU" dirty="0"/>
              <a:t> </a:t>
            </a:r>
            <a:r>
              <a:rPr lang="ru-RU" dirty="0" err="1"/>
              <a:t>трансформації</a:t>
            </a:r>
            <a:r>
              <a:rPr lang="ru-RU" dirty="0"/>
              <a:t>, </a:t>
            </a:r>
            <a:r>
              <a:rPr lang="ru-RU" dirty="0" err="1"/>
              <a:t>зокрема</a:t>
            </a:r>
            <a:r>
              <a:rPr lang="ru-RU" dirty="0"/>
              <a:t> </a:t>
            </a:r>
            <a:r>
              <a:rPr lang="ru-RU" dirty="0" err="1"/>
              <a:t>базових</a:t>
            </a:r>
            <a:r>
              <a:rPr lang="ru-RU" dirty="0"/>
              <a:t> </a:t>
            </a:r>
            <a:r>
              <a:rPr lang="ru-RU" dirty="0" err="1"/>
              <a:t>цифрових</a:t>
            </a:r>
            <a:r>
              <a:rPr lang="ru-RU" dirty="0"/>
              <a:t> </a:t>
            </a:r>
            <a:r>
              <a:rPr lang="ru-RU" dirty="0" err="1"/>
              <a:t>умінь</a:t>
            </a:r>
            <a:r>
              <a:rPr lang="ru-RU" dirty="0"/>
              <a:t> і компетентностей, </a:t>
            </a:r>
            <a:r>
              <a:rPr lang="ru-RU" dirty="0" err="1"/>
              <a:t>починаючи</a:t>
            </a:r>
            <a:r>
              <a:rPr lang="ru-RU" dirty="0"/>
              <a:t> з </a:t>
            </a:r>
            <a:r>
              <a:rPr lang="ru-RU" dirty="0" err="1"/>
              <a:t>дошкільного</a:t>
            </a:r>
            <a:r>
              <a:rPr lang="ru-RU" dirty="0"/>
              <a:t> </a:t>
            </a:r>
            <a:r>
              <a:rPr lang="ru-RU" dirty="0" err="1"/>
              <a:t>віку</a:t>
            </a:r>
            <a:r>
              <a:rPr lang="ru-RU" dirty="0"/>
              <a:t>, </a:t>
            </a:r>
            <a:r>
              <a:rPr lang="ru-RU" dirty="0" err="1"/>
              <a:t>поглиблених</a:t>
            </a:r>
            <a:r>
              <a:rPr lang="ru-RU" dirty="0"/>
              <a:t> </a:t>
            </a:r>
            <a:r>
              <a:rPr lang="ru-RU" dirty="0" err="1"/>
              <a:t>цифрових</a:t>
            </a:r>
            <a:r>
              <a:rPr lang="ru-RU" dirty="0"/>
              <a:t> </a:t>
            </a:r>
            <a:r>
              <a:rPr lang="ru-RU" dirty="0" err="1"/>
              <a:t>навичок</a:t>
            </a:r>
            <a:r>
              <a:rPr lang="ru-RU" dirty="0"/>
              <a:t>, </a:t>
            </a:r>
            <a:r>
              <a:rPr lang="ru-RU" dirty="0" err="1"/>
              <a:t>підготовка</a:t>
            </a:r>
            <a:r>
              <a:rPr lang="ru-RU" dirty="0"/>
              <a:t> </a:t>
            </a:r>
            <a:r>
              <a:rPr lang="ru-RU" dirty="0" err="1"/>
              <a:t>більшої</a:t>
            </a:r>
            <a:r>
              <a:rPr lang="ru-RU" dirty="0"/>
              <a:t> </a:t>
            </a:r>
            <a:r>
              <a:rPr lang="ru-RU" dirty="0" err="1"/>
              <a:t>кількості</a:t>
            </a:r>
            <a:r>
              <a:rPr lang="ru-RU" dirty="0"/>
              <a:t> </a:t>
            </a:r>
            <a:r>
              <a:rPr lang="ru-RU" dirty="0" err="1"/>
              <a:t>фахівців</a:t>
            </a:r>
            <a:r>
              <a:rPr lang="ru-RU" dirty="0"/>
              <a:t> у </a:t>
            </a:r>
            <a:r>
              <a:rPr lang="ru-RU" dirty="0" err="1"/>
              <a:t>цій</a:t>
            </a:r>
            <a:r>
              <a:rPr lang="ru-RU" dirty="0"/>
              <a:t> </a:t>
            </a:r>
            <a:r>
              <a:rPr lang="ru-RU" dirty="0" err="1"/>
              <a:t>сфері</a:t>
            </a:r>
            <a:r>
              <a:rPr lang="ru-RU" dirty="0"/>
              <a:t>, </a:t>
            </a:r>
            <a:r>
              <a:rPr lang="ru-RU" dirty="0" err="1"/>
              <a:t>зокрема</a:t>
            </a:r>
            <a:r>
              <a:rPr lang="ru-RU" dirty="0"/>
              <a:t> з </a:t>
            </a:r>
            <a:r>
              <a:rPr lang="ru-RU" dirty="0" err="1"/>
              <a:t>урахуванням</a:t>
            </a:r>
            <a:r>
              <a:rPr lang="ru-RU" dirty="0"/>
              <a:t> гендерного балансу.</a:t>
            </a:r>
          </a:p>
        </p:txBody>
      </p:sp>
      <p:sp>
        <p:nvSpPr>
          <p:cNvPr id="5" name="Заголовок 4"/>
          <p:cNvSpPr>
            <a:spLocks noGrp="1"/>
          </p:cNvSpPr>
          <p:nvPr>
            <p:ph type="title"/>
          </p:nvPr>
        </p:nvSpPr>
        <p:spPr>
          <a:xfrm>
            <a:off x="1828800" y="457200"/>
            <a:ext cx="9997693" cy="600164"/>
          </a:xfrm>
          <a:prstGeom prst="rect">
            <a:avLst/>
          </a:prstGeom>
        </p:spPr>
        <p:txBody>
          <a:bodyPr wrap="square">
            <a:spAutoFit/>
          </a:bodyPr>
          <a:lstStyle/>
          <a:p>
            <a:r>
              <a:rPr lang="ru-RU" dirty="0" smtClean="0"/>
              <a:t>Цифровізація</a:t>
            </a:r>
            <a:endParaRPr lang="uk-UA" dirty="0"/>
          </a:p>
        </p:txBody>
      </p:sp>
    </p:spTree>
    <p:extLst>
      <p:ext uri="{BB962C8B-B14F-4D97-AF65-F5344CB8AC3E}">
        <p14:creationId xmlns:p14="http://schemas.microsoft.com/office/powerpoint/2010/main" val="3899623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506" y="207073"/>
            <a:ext cx="11460987" cy="1200329"/>
          </a:xfrm>
        </p:spPr>
        <p:txBody>
          <a:bodyPr/>
          <a:lstStyle/>
          <a:p>
            <a:r>
              <a:rPr lang="uk-UA" dirty="0" smtClean="0"/>
              <a:t>Основні завдання щодо цифровізації та розвитку ІТ-</a:t>
            </a:r>
            <a:r>
              <a:rPr lang="uk-UA" dirty="0" err="1" smtClean="0"/>
              <a:t>технолгій</a:t>
            </a:r>
            <a:r>
              <a:rPr lang="uk-UA" dirty="0" smtClean="0"/>
              <a:t>, викладені в Стратегії:</a:t>
            </a:r>
            <a:endParaRPr lang="uk-UA" dirty="0"/>
          </a:p>
        </p:txBody>
      </p:sp>
      <p:sp>
        <p:nvSpPr>
          <p:cNvPr id="3" name="Текст 2"/>
          <p:cNvSpPr>
            <a:spLocks noGrp="1"/>
          </p:cNvSpPr>
          <p:nvPr>
            <p:ph type="body" idx="1"/>
          </p:nvPr>
        </p:nvSpPr>
        <p:spPr>
          <a:xfrm>
            <a:off x="1371600" y="1447800"/>
            <a:ext cx="10730129" cy="4985980"/>
          </a:xfrm>
        </p:spPr>
        <p:txBody>
          <a:bodyPr/>
          <a:lstStyle/>
          <a:p>
            <a:r>
              <a:rPr lang="uk-UA" dirty="0" smtClean="0"/>
              <a:t>1. Тенденція до </a:t>
            </a:r>
            <a:r>
              <a:rPr lang="uk-UA" dirty="0" err="1" smtClean="0"/>
              <a:t>неоіндустріалізації</a:t>
            </a:r>
            <a:r>
              <a:rPr lang="uk-UA" dirty="0" smtClean="0"/>
              <a:t>, впровадження концепції Індустрії 4.0, роботизація, розвиток ІТ-технологій, екологічні проблеми у найближчі десять років змінять перелік найбільш затребуваних професій. За оцінками експертів, затребуваними будуть фахівці</a:t>
            </a:r>
            <a:r>
              <a:rPr lang="uk-UA" b="1" dirty="0" smtClean="0"/>
              <a:t>, здатні проектувати, впроваджувати нові технології з урахуванням нових викликів, а також професії, пов’язані з ІТ-технологіями і даними, з екологізацією виробництва та життя</a:t>
            </a:r>
            <a:r>
              <a:rPr lang="uk-UA" dirty="0" smtClean="0"/>
              <a:t>. Професії, пов’язані із збереженням здоров’я, освітою, творчістю, наданням індивідуальних послуг, залишаться актуальними, оскільки не зможуть бути заміщені автоматизованими системами навіть з використанням штучного інтелекту</a:t>
            </a:r>
            <a:r>
              <a:rPr lang="ru-RU" dirty="0" smtClean="0"/>
              <a:t>.</a:t>
            </a:r>
          </a:p>
          <a:p>
            <a:endParaRPr lang="ru-RU" dirty="0"/>
          </a:p>
          <a:p>
            <a:endParaRPr lang="ru-RU" dirty="0" smtClean="0"/>
          </a:p>
          <a:p>
            <a:r>
              <a:rPr lang="ru-RU" dirty="0" smtClean="0"/>
              <a:t>2. </a:t>
            </a:r>
            <a:r>
              <a:rPr lang="ru-RU" dirty="0" err="1" smtClean="0"/>
              <a:t>Розвиток</a:t>
            </a:r>
            <a:r>
              <a:rPr lang="ru-RU" dirty="0" smtClean="0"/>
              <a:t> </a:t>
            </a:r>
            <a:r>
              <a:rPr lang="ru-RU" dirty="0" err="1"/>
              <a:t>освітньої</a:t>
            </a:r>
            <a:r>
              <a:rPr lang="ru-RU" dirty="0"/>
              <a:t> статистики та </a:t>
            </a:r>
            <a:r>
              <a:rPr lang="ru-RU" dirty="0" err="1"/>
              <a:t>інформаційних</a:t>
            </a:r>
            <a:r>
              <a:rPr lang="ru-RU" dirty="0"/>
              <a:t> систем для </a:t>
            </a:r>
            <a:r>
              <a:rPr lang="ru-RU" dirty="0" err="1"/>
              <a:t>формування</a:t>
            </a:r>
            <a:r>
              <a:rPr lang="ru-RU" dirty="0"/>
              <a:t> і </a:t>
            </a:r>
            <a:r>
              <a:rPr lang="ru-RU" dirty="0" err="1"/>
              <a:t>реалізації</a:t>
            </a:r>
            <a:r>
              <a:rPr lang="ru-RU" dirty="0"/>
              <a:t> </a:t>
            </a:r>
            <a:r>
              <a:rPr lang="ru-RU" dirty="0" err="1"/>
              <a:t>освітньої</a:t>
            </a:r>
            <a:r>
              <a:rPr lang="ru-RU" dirty="0"/>
              <a:t> </a:t>
            </a:r>
            <a:r>
              <a:rPr lang="ru-RU" dirty="0" err="1"/>
              <a:t>політики</a:t>
            </a:r>
            <a:r>
              <a:rPr lang="ru-RU" dirty="0" smtClean="0"/>
              <a:t>;</a:t>
            </a:r>
          </a:p>
          <a:p>
            <a:r>
              <a:rPr lang="ru-RU" dirty="0" smtClean="0"/>
              <a:t> 3. </a:t>
            </a:r>
            <a:r>
              <a:rPr lang="ru-RU" dirty="0" err="1" smtClean="0"/>
              <a:t>Цифрова</a:t>
            </a:r>
            <a:r>
              <a:rPr lang="ru-RU" dirty="0" smtClean="0"/>
              <a:t> </a:t>
            </a:r>
            <a:r>
              <a:rPr lang="ru-RU" dirty="0" err="1"/>
              <a:t>трансформація</a:t>
            </a:r>
            <a:r>
              <a:rPr lang="ru-RU" dirty="0"/>
              <a:t> </a:t>
            </a:r>
            <a:r>
              <a:rPr lang="ru-RU" dirty="0" err="1"/>
              <a:t>процесів</a:t>
            </a:r>
            <a:r>
              <a:rPr lang="ru-RU" dirty="0"/>
              <a:t> </a:t>
            </a:r>
            <a:r>
              <a:rPr lang="ru-RU" dirty="0" err="1"/>
              <a:t>управління</a:t>
            </a:r>
            <a:r>
              <a:rPr lang="ru-RU" dirty="0"/>
              <a:t>, </a:t>
            </a:r>
            <a:r>
              <a:rPr lang="ru-RU" dirty="0" err="1"/>
              <a:t>регулювання</a:t>
            </a:r>
            <a:r>
              <a:rPr lang="ru-RU" dirty="0"/>
              <a:t> та </a:t>
            </a:r>
            <a:r>
              <a:rPr lang="ru-RU" dirty="0" err="1"/>
              <a:t>моніторингу</a:t>
            </a:r>
            <a:r>
              <a:rPr lang="ru-RU" dirty="0"/>
              <a:t> в закладах </a:t>
            </a:r>
            <a:r>
              <a:rPr lang="ru-RU" dirty="0" err="1"/>
              <a:t>вищої</a:t>
            </a:r>
            <a:r>
              <a:rPr lang="ru-RU" dirty="0"/>
              <a:t> освіти та </a:t>
            </a:r>
            <a:r>
              <a:rPr lang="ru-RU" dirty="0" err="1"/>
              <a:t>ефективне</a:t>
            </a:r>
            <a:r>
              <a:rPr lang="ru-RU" dirty="0"/>
              <a:t> </a:t>
            </a:r>
            <a:r>
              <a:rPr lang="ru-RU" dirty="0" err="1"/>
              <a:t>використання</a:t>
            </a:r>
            <a:r>
              <a:rPr lang="ru-RU" dirty="0"/>
              <a:t> </a:t>
            </a:r>
            <a:r>
              <a:rPr lang="ru-RU" dirty="0" err="1"/>
              <a:t>цифрових</a:t>
            </a:r>
            <a:r>
              <a:rPr lang="ru-RU" dirty="0"/>
              <a:t> (</a:t>
            </a:r>
            <a:r>
              <a:rPr lang="ru-RU" dirty="0" err="1"/>
              <a:t>дистанційних</a:t>
            </a:r>
            <a:r>
              <a:rPr lang="ru-RU" dirty="0"/>
              <a:t>) </a:t>
            </a:r>
            <a:r>
              <a:rPr lang="ru-RU" dirty="0" err="1"/>
              <a:t>технологій</a:t>
            </a:r>
            <a:r>
              <a:rPr lang="ru-RU" dirty="0"/>
              <a:t> в </a:t>
            </a:r>
            <a:r>
              <a:rPr lang="ru-RU" dirty="0" err="1"/>
              <a:t>освітньому</a:t>
            </a:r>
            <a:r>
              <a:rPr lang="ru-RU" dirty="0"/>
              <a:t> </a:t>
            </a:r>
            <a:r>
              <a:rPr lang="ru-RU" dirty="0" err="1" smtClean="0"/>
              <a:t>процесі</a:t>
            </a:r>
            <a:r>
              <a:rPr lang="ru-RU" dirty="0" smtClean="0"/>
              <a:t>;</a:t>
            </a:r>
          </a:p>
          <a:p>
            <a:r>
              <a:rPr lang="ru-RU" dirty="0" smtClean="0"/>
              <a:t>4.Розроблення </a:t>
            </a:r>
            <a:r>
              <a:rPr lang="ru-RU" dirty="0" err="1"/>
              <a:t>стандартизованих</a:t>
            </a:r>
            <a:r>
              <a:rPr lang="ru-RU" dirty="0"/>
              <a:t> </a:t>
            </a:r>
            <a:r>
              <a:rPr lang="ru-RU" dirty="0" err="1"/>
              <a:t>цифрових</a:t>
            </a:r>
            <a:r>
              <a:rPr lang="ru-RU" dirty="0"/>
              <a:t> </a:t>
            </a:r>
            <a:r>
              <a:rPr lang="ru-RU" dirty="0" err="1"/>
              <a:t>інструментів</a:t>
            </a:r>
            <a:r>
              <a:rPr lang="ru-RU" dirty="0"/>
              <a:t> для </a:t>
            </a:r>
            <a:r>
              <a:rPr lang="ru-RU" dirty="0" err="1"/>
              <a:t>вимірювань</a:t>
            </a:r>
            <a:r>
              <a:rPr lang="ru-RU" dirty="0"/>
              <a:t> </a:t>
            </a:r>
            <a:r>
              <a:rPr lang="ru-RU" dirty="0" err="1"/>
              <a:t>результатів</a:t>
            </a:r>
            <a:r>
              <a:rPr lang="ru-RU" dirty="0"/>
              <a:t> </a:t>
            </a:r>
            <a:r>
              <a:rPr lang="ru-RU" dirty="0" err="1"/>
              <a:t>навчання</a:t>
            </a:r>
            <a:r>
              <a:rPr lang="ru-RU" dirty="0"/>
              <a:t> та </a:t>
            </a:r>
            <a:r>
              <a:rPr lang="ru-RU" dirty="0" err="1"/>
              <a:t>перевірки</a:t>
            </a:r>
            <a:r>
              <a:rPr lang="ru-RU" dirty="0"/>
              <a:t> на </a:t>
            </a:r>
            <a:r>
              <a:rPr lang="ru-RU" dirty="0" err="1"/>
              <a:t>академічну</a:t>
            </a:r>
            <a:r>
              <a:rPr lang="ru-RU" dirty="0"/>
              <a:t> </a:t>
            </a:r>
            <a:r>
              <a:rPr lang="ru-RU" dirty="0" err="1"/>
              <a:t>доброчесність</a:t>
            </a:r>
            <a:r>
              <a:rPr lang="ru-RU" dirty="0" smtClean="0"/>
              <a:t>;</a:t>
            </a:r>
          </a:p>
          <a:p>
            <a:r>
              <a:rPr lang="ru-RU" dirty="0" smtClean="0"/>
              <a:t> 5.Цифрова </a:t>
            </a:r>
            <a:r>
              <a:rPr lang="ru-RU" dirty="0" err="1"/>
              <a:t>трансформація</a:t>
            </a:r>
            <a:r>
              <a:rPr lang="ru-RU" dirty="0"/>
              <a:t> </a:t>
            </a:r>
            <a:r>
              <a:rPr lang="ru-RU" dirty="0" err="1"/>
              <a:t>процесу</a:t>
            </a:r>
            <a:r>
              <a:rPr lang="ru-RU" dirty="0"/>
              <a:t> </a:t>
            </a:r>
            <a:r>
              <a:rPr lang="ru-RU" dirty="0" err="1"/>
              <a:t>вступу</a:t>
            </a:r>
            <a:r>
              <a:rPr lang="ru-RU" dirty="0"/>
              <a:t> </a:t>
            </a:r>
            <a:r>
              <a:rPr lang="ru-RU" dirty="0" err="1"/>
              <a:t>іноземних</a:t>
            </a:r>
            <a:r>
              <a:rPr lang="ru-RU" dirty="0"/>
              <a:t> </a:t>
            </a:r>
            <a:r>
              <a:rPr lang="ru-RU" dirty="0" err="1"/>
              <a:t>громадян</a:t>
            </a:r>
            <a:r>
              <a:rPr lang="ru-RU" dirty="0"/>
              <a:t> до </a:t>
            </a:r>
            <a:r>
              <a:rPr lang="ru-RU" dirty="0" err="1"/>
              <a:t>закладів</a:t>
            </a:r>
            <a:r>
              <a:rPr lang="ru-RU" dirty="0"/>
              <a:t> </a:t>
            </a:r>
            <a:r>
              <a:rPr lang="ru-RU" dirty="0" err="1"/>
              <a:t>вищої</a:t>
            </a:r>
            <a:r>
              <a:rPr lang="ru-RU" dirty="0"/>
              <a:t> освіти </a:t>
            </a:r>
            <a:r>
              <a:rPr lang="ru-RU" dirty="0" err="1"/>
              <a:t>України</a:t>
            </a:r>
            <a:r>
              <a:rPr lang="ru-RU" dirty="0"/>
              <a:t>;</a:t>
            </a:r>
            <a:endParaRPr lang="ru-RU" dirty="0" smtClean="0"/>
          </a:p>
          <a:p>
            <a:endParaRPr lang="ru-RU" dirty="0"/>
          </a:p>
        </p:txBody>
      </p:sp>
    </p:spTree>
    <p:extLst>
      <p:ext uri="{BB962C8B-B14F-4D97-AF65-F5344CB8AC3E}">
        <p14:creationId xmlns:p14="http://schemas.microsoft.com/office/powerpoint/2010/main" val="2785599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3757" y="207073"/>
            <a:ext cx="10262736" cy="1215717"/>
          </a:xfrm>
        </p:spPr>
        <p:txBody>
          <a:bodyPr/>
          <a:lstStyle/>
          <a:p>
            <a:r>
              <a:rPr lang="uk-UA" dirty="0" smtClean="0"/>
              <a:t>Етапи реалізації Стратегії</a:t>
            </a:r>
            <a:br>
              <a:rPr lang="uk-UA" dirty="0" smtClean="0"/>
            </a:br>
            <a:r>
              <a:rPr lang="uk-UA" sz="2000" dirty="0" smtClean="0"/>
              <a:t>Реалізація цієї Стратегії здійснюється трьома етапами, що передбачають:</a:t>
            </a:r>
            <a:br>
              <a:rPr lang="uk-UA" sz="2000" dirty="0" smtClean="0"/>
            </a:br>
            <a:endParaRPr lang="uk-UA" sz="2000" dirty="0"/>
          </a:p>
        </p:txBody>
      </p:sp>
      <p:sp>
        <p:nvSpPr>
          <p:cNvPr id="3" name="Прямоугольник 2"/>
          <p:cNvSpPr/>
          <p:nvPr/>
        </p:nvSpPr>
        <p:spPr>
          <a:xfrm>
            <a:off x="1524000" y="1371600"/>
            <a:ext cx="10515600" cy="4524315"/>
          </a:xfrm>
          <a:prstGeom prst="rect">
            <a:avLst/>
          </a:prstGeom>
        </p:spPr>
        <p:txBody>
          <a:bodyPr wrap="square">
            <a:spAutoFit/>
          </a:bodyPr>
          <a:lstStyle/>
          <a:p>
            <a:r>
              <a:rPr lang="ru-RU" b="1" dirty="0"/>
              <a:t>перший</a:t>
            </a:r>
            <a:r>
              <a:rPr lang="ru-RU" dirty="0"/>
              <a:t> (2022-2024 роки) - </a:t>
            </a:r>
            <a:r>
              <a:rPr lang="uk-UA" dirty="0" smtClean="0"/>
              <a:t>запровадження фінансової автономії закладів </a:t>
            </a:r>
            <a:r>
              <a:rPr lang="uk-UA" dirty="0"/>
              <a:t>вищої </a:t>
            </a:r>
            <a:r>
              <a:rPr lang="uk-UA" dirty="0" smtClean="0"/>
              <a:t> освіти, вдосконалення системи управління ними, завершення гармонізації структури вищої освіти України відповідно до зобов’язань країн - членів Європейського простору вищої освіти, забезпечення обладнання для сучасних навчальних і передових науково-дослідних лабораторій;</a:t>
            </a:r>
          </a:p>
          <a:p>
            <a:endParaRPr lang="uk-UA" dirty="0"/>
          </a:p>
          <a:p>
            <a:r>
              <a:rPr lang="uk-UA" b="1" dirty="0" smtClean="0"/>
              <a:t>другий</a:t>
            </a:r>
            <a:r>
              <a:rPr lang="uk-UA" dirty="0" smtClean="0"/>
              <a:t> (2025-2028 роки) - завершення модернізації мережі закладів вищої освіти, включаючи розбудову доступної інфраструктури закладів вищої освіти, та вдосконалення системи бюджетного фінансування вищої освіти, розширення діяльності із забезпечення освіти дорослих та інноваційної діяльності закладів вищої освіти, проведення оцінки ефективності прийнятих нормативно-правових актів, їх актуалізацію</a:t>
            </a:r>
            <a:r>
              <a:rPr lang="uk-UA" dirty="0" smtClean="0"/>
              <a:t>;</a:t>
            </a:r>
            <a:endParaRPr lang="en-US" dirty="0" smtClean="0"/>
          </a:p>
          <a:p>
            <a:endParaRPr lang="uk-UA" dirty="0" smtClean="0"/>
          </a:p>
          <a:p>
            <a:r>
              <a:rPr lang="uk-UA" b="1" dirty="0" smtClean="0"/>
              <a:t>третій</a:t>
            </a:r>
            <a:r>
              <a:rPr lang="uk-UA" dirty="0" smtClean="0"/>
              <a:t> (2029-2032 роки) - розширення зв’язків освіти з наукою та бізнесом, інтеграцію до світового освітньо-наукового простору, створення підґрунтя для подальшого розвитку вищої освіти, розроблення у 2032 році Стратегії розвитку вищої освіти на наступний період, узгодженої із стратегіями соціально-економічного, науково-технічного та інноваційного розвитку України, створення інтегрованої стратегії розвитку освіти, науки та інновацій.</a:t>
            </a:r>
          </a:p>
          <a:p>
            <a:endParaRPr lang="uk-UA" dirty="0"/>
          </a:p>
        </p:txBody>
      </p:sp>
    </p:spTree>
    <p:extLst>
      <p:ext uri="{BB962C8B-B14F-4D97-AF65-F5344CB8AC3E}">
        <p14:creationId xmlns:p14="http://schemas.microsoft.com/office/powerpoint/2010/main" val="4091092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DC76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1029</TotalTime>
  <Words>2280</Words>
  <Application>Microsoft Office PowerPoint</Application>
  <PresentationFormat>Произвольный</PresentationFormat>
  <Paragraphs>262</Paragraphs>
  <Slides>57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Office Theme</vt:lpstr>
      <vt:lpstr>Цифровізація та розвиток інформаційних технологій у Придніпровській державній академії будівництва та архітектури</vt:lpstr>
      <vt:lpstr>Про цифровізацію та розвиток ІТ технологій або – академія в смартфонІ                                                      «Справжня ознака інтелекту не знання, а уява»                                                                                                       Альберт Ейнштейн </vt:lpstr>
      <vt:lpstr>Замість вступу…</vt:lpstr>
      <vt:lpstr>Презентация PowerPoint</vt:lpstr>
      <vt:lpstr>17.01.2018 Кабінет  Міністрів України ухвалив «Концепцію розвитку  цифрової економіки та суспільства України на  2018-2020». </vt:lpstr>
      <vt:lpstr>Стратегії розвитку вищої освіти в Україні на 2022-2032 роки   Документ 286-2022-р, чинний, поточна редакція — Прийняття від 23.02.2022 https://zakon.rada.gov.ua/laws/show/286-2022-%D1%80?find=1&amp;text=%D1%86%D0%B8%D1%84%D1%80%D0%BE%D0%B2%D1%96%D0%B7%D0%B0%D1%86%D1%96%D1%8F#w1_1</vt:lpstr>
      <vt:lpstr>Цифровізація</vt:lpstr>
      <vt:lpstr>Основні завдання щодо цифровізації та розвитку ІТ-технолгій, викладені в Стратегії:</vt:lpstr>
      <vt:lpstr>Етапи реалізації Стратегії Реалізація цієї Стратегії здійснюється трьома етапами, що передбачають: </vt:lpstr>
      <vt:lpstr>ОПЕРАЦІЙНИЙ ПЛАН  реалізації у 2022-2024 роках Стратегії розвитку вищої освіти в Україні на 2022-2032 роки</vt:lpstr>
      <vt:lpstr>Розпорядження КМУ від 9.04.2022 р. №273-р.</vt:lpstr>
      <vt:lpstr>Вводяться поняття (акцентується увага  на):</vt:lpstr>
      <vt:lpstr>Цифрове робоче місце, цифрові професії</vt:lpstr>
      <vt:lpstr>Формальна освіта допоможе вам вижити, а  самоосвіта приведе вас до успіху Джим Рон </vt:lpstr>
      <vt:lpstr>По-перше…</vt:lpstr>
      <vt:lpstr>Наказом Міністерства розвитку економіки, торгівлі та сільського господарства від 23.03.2021 № 610 затверджено професійний стандарт на групу професій «Викладачі закладів вищої освіти». Проєкт професійного стандарту було розроблено Міністерством освіти і науки України за власною ініціативою.</vt:lpstr>
      <vt:lpstr>По-друге…</vt:lpstr>
      <vt:lpstr>По-третє…</vt:lpstr>
      <vt:lpstr>По-четверте…</vt:lpstr>
      <vt:lpstr>Динаміка цифровізації освіти</vt:lpstr>
      <vt:lpstr>Презентация PowerPoint</vt:lpstr>
      <vt:lpstr>В ДВНЗ ПДАБА</vt:lpstr>
      <vt:lpstr>Презентация PowerPoint</vt:lpstr>
      <vt:lpstr> Нові сторінки САЙТу</vt:lpstr>
      <vt:lpstr>Презентация PowerPoint</vt:lpstr>
      <vt:lpstr>Академією отримані ліцензії</vt:lpstr>
      <vt:lpstr>Використання єдиної освітньої платформи на базі корпоративного хмарного сервісу Microsoft Office 365. </vt:lpstr>
      <vt:lpstr>Презентация PowerPoint</vt:lpstr>
      <vt:lpstr>Презентация PowerPoint</vt:lpstr>
      <vt:lpstr>впровадження в навчальний процес систем автоматизації проектування (САПР). </vt:lpstr>
      <vt:lpstr>Презентация PowerPoint</vt:lpstr>
      <vt:lpstr>Презентация PowerPoint</vt:lpstr>
      <vt:lpstr>Презентация PowerPoint</vt:lpstr>
      <vt:lpstr>Презентация PowerPoint</vt:lpstr>
      <vt:lpstr>ВІРТУАЛЬНИЙ ЧИТАЛЬНИЙ ЗАЛ</vt:lpstr>
      <vt:lpstr>ПЕРЕВІРКА НА ПЛАГІАТ КВАЛІФІКАЦІЙНИХ РОБІТ СТУДЕНТІВ</vt:lpstr>
      <vt:lpstr>РЕПОЗИТАРІЙ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 допомогою бази ЄДЕБО можна отримати загальну інформацію про заклад освіти:</vt:lpstr>
      <vt:lpstr>Презентация PowerPoint</vt:lpstr>
      <vt:lpstr>Для вступної кампанії:</vt:lpstr>
      <vt:lpstr>Презентация PowerPoint</vt:lpstr>
      <vt:lpstr>Презентация PowerPoint</vt:lpstr>
      <vt:lpstr>Презентация PowerPoint</vt:lpstr>
      <vt:lpstr>Презентация PowerPoint</vt:lpstr>
      <vt:lpstr>BYOD</vt:lpstr>
      <vt:lpstr>Відповідальні виконавці цифровізації та розвитку ІТ-технологій ПДАБА</vt:lpstr>
      <vt:lpstr>АЛЕ…</vt:lpstr>
      <vt:lpstr> Перспективи, проблеми та їх подолання</vt:lpstr>
      <vt:lpstr>Презентация PowerPoint</vt:lpstr>
      <vt:lpstr>Дякую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КОМФИ</dc:creator>
  <cp:lastModifiedBy>Галина Петровна</cp:lastModifiedBy>
  <cp:revision>35</cp:revision>
  <dcterms:created xsi:type="dcterms:W3CDTF">2022-05-21T22:22:31Z</dcterms:created>
  <dcterms:modified xsi:type="dcterms:W3CDTF">2022-05-23T06:34:08Z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2018-04-05T00:00:00Z</vt:filetime>
  </property>
  <property fmtid="{D5CDD505-2E9C-101B-9397-08002B2CF9AE}" pid="3" name="Creator">
    <vt:lpwstr>Acrobat PDFMaker 11 для PowerPoint</vt:lpwstr>
  </property>
  <property fmtid="{D5CDD505-2E9C-101B-9397-08002B2CF9AE}" pid="4" name="LastSaved">
    <vt:filetime>2022-05-21T00:00:00Z</vt:filetime>
  </property>
</Properties>
</file>