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9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70CC-CC23-429F-808D-45DC3ADFA4FA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C91F-8847-4913-A056-1371F5D93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5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6C91F-8847-4913-A056-1371F5D931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CEE959F-A9CA-4825-9EAA-B0F49EFCF81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1CB264-EB7F-4BFE-AAD5-F22288B6F1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624736" cy="6192688"/>
          </a:xfrm>
        </p:spPr>
        <p:txBody>
          <a:bodyPr/>
          <a:lstStyle/>
          <a:p>
            <a:pPr algn="ctr"/>
            <a:r>
              <a:rPr lang="ru-RU" sz="1100" dirty="0" err="1"/>
              <a:t>Міністерство</a:t>
            </a:r>
            <a:r>
              <a:rPr lang="ru-RU" sz="1100" dirty="0"/>
              <a:t> </a:t>
            </a:r>
            <a:r>
              <a:rPr lang="ru-RU" sz="1100" dirty="0" err="1"/>
              <a:t>освіти</a:t>
            </a:r>
            <a:r>
              <a:rPr lang="ru-RU" sz="1100" dirty="0"/>
              <a:t> і науки </a:t>
            </a:r>
            <a:r>
              <a:rPr lang="ru-RU" sz="1100" dirty="0" err="1" smtClean="0"/>
              <a:t>України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Придніпровська</a:t>
            </a:r>
            <a:r>
              <a:rPr lang="ru-RU" sz="1100" dirty="0" smtClean="0"/>
              <a:t> </a:t>
            </a:r>
            <a:r>
              <a:rPr lang="ru-RU" sz="1100" dirty="0" err="1"/>
              <a:t>державна</a:t>
            </a:r>
            <a:r>
              <a:rPr lang="ru-RU" sz="1100" dirty="0"/>
              <a:t> </a:t>
            </a:r>
            <a:r>
              <a:rPr lang="ru-RU" sz="1100" dirty="0" err="1" smtClean="0"/>
              <a:t>академія</a:t>
            </a:r>
            <a:r>
              <a:rPr lang="ru-RU" sz="1100" dirty="0" smtClean="0"/>
              <a:t> </a:t>
            </a:r>
            <a:r>
              <a:rPr lang="ru-RU" sz="1100" dirty="0" err="1" smtClean="0"/>
              <a:t>будівництва</a:t>
            </a:r>
            <a:r>
              <a:rPr lang="ru-RU" sz="1100" dirty="0" smtClean="0"/>
              <a:t> </a:t>
            </a:r>
            <a:r>
              <a:rPr lang="ru-RU" sz="1100" dirty="0"/>
              <a:t>та </a:t>
            </a:r>
            <a:r>
              <a:rPr lang="ru-RU" sz="1100" dirty="0" err="1" smtClean="0"/>
              <a:t>архітектури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Навчально-науковий</a:t>
            </a:r>
            <a:r>
              <a:rPr lang="ru-RU" sz="1100" dirty="0" smtClean="0"/>
              <a:t> </a:t>
            </a:r>
            <a:r>
              <a:rPr lang="ru-RU" sz="1100" dirty="0" err="1" smtClean="0"/>
              <a:t>інститут</a:t>
            </a:r>
            <a:r>
              <a:rPr lang="ru-RU" sz="1100" dirty="0" smtClean="0"/>
              <a:t> </a:t>
            </a:r>
            <a:r>
              <a:rPr lang="ru-RU" sz="1100" dirty="0" err="1" smtClean="0"/>
              <a:t>інноваційних</a:t>
            </a:r>
            <a:r>
              <a:rPr lang="ru-RU" sz="1100" dirty="0" smtClean="0"/>
              <a:t> </a:t>
            </a:r>
            <a:r>
              <a:rPr lang="ru-RU" sz="1100" dirty="0" err="1"/>
              <a:t>освітніх</a:t>
            </a:r>
            <a:r>
              <a:rPr lang="ru-RU" sz="1100" dirty="0"/>
              <a:t> </a:t>
            </a:r>
            <a:r>
              <a:rPr lang="ru-RU" sz="1100" dirty="0" err="1" smtClean="0"/>
              <a:t>технологій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err="1" smtClean="0"/>
              <a:t>Кафдра</a:t>
            </a:r>
            <a:r>
              <a:rPr lang="ru-RU" sz="1100" dirty="0" smtClean="0"/>
              <a:t> </a:t>
            </a:r>
            <a:r>
              <a:rPr lang="ru-RU" sz="1100" dirty="0" err="1"/>
              <a:t>українознавства</a:t>
            </a:r>
            <a:r>
              <a:rPr lang="ru-RU" sz="1100" dirty="0"/>
              <a:t>, </a:t>
            </a:r>
            <a:r>
              <a:rPr lang="ru-RU" sz="1100" dirty="0" err="1" smtClean="0"/>
              <a:t>документознавства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1100" dirty="0"/>
              <a:t>та </a:t>
            </a:r>
            <a:r>
              <a:rPr lang="ru-RU" sz="1100" dirty="0" err="1"/>
              <a:t>інформаційної</a:t>
            </a:r>
            <a:r>
              <a:rPr lang="ru-RU" sz="1100" dirty="0"/>
              <a:t> </a:t>
            </a:r>
            <a:r>
              <a:rPr lang="ru-RU" sz="1100" dirty="0" err="1"/>
              <a:t>діяльності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>	</a:t>
            </a:r>
            <a:r>
              <a:rPr lang="ru-RU" sz="1100" dirty="0" err="1"/>
              <a:t>Студентський</a:t>
            </a:r>
            <a:r>
              <a:rPr lang="ru-RU" sz="1100" dirty="0"/>
              <a:t> </a:t>
            </a:r>
            <a:r>
              <a:rPr lang="ru-RU" sz="1100" dirty="0" err="1"/>
              <a:t>науковий</a:t>
            </a:r>
            <a:r>
              <a:rPr lang="ru-RU" sz="1100" dirty="0"/>
              <a:t> </a:t>
            </a:r>
            <a:r>
              <a:rPr lang="ru-RU" sz="1100" dirty="0" err="1"/>
              <a:t>гурток</a:t>
            </a:r>
            <a:r>
              <a:rPr lang="ru-RU" sz="1100" dirty="0"/>
              <a:t> </a:t>
            </a:r>
            <a:br>
              <a:rPr lang="ru-RU" sz="1100" dirty="0"/>
            </a:br>
            <a:r>
              <a:rPr lang="ru-RU" sz="1100" dirty="0"/>
              <a:t>«</a:t>
            </a:r>
            <a:r>
              <a:rPr lang="ru-RU" sz="1100" dirty="0" err="1"/>
              <a:t>Твоє</a:t>
            </a:r>
            <a:r>
              <a:rPr lang="ru-RU" sz="1100" dirty="0"/>
              <a:t>. Цикл </a:t>
            </a:r>
            <a:r>
              <a:rPr lang="ru-RU" sz="1100" dirty="0" err="1"/>
              <a:t>подорожей</a:t>
            </a:r>
            <a:r>
              <a:rPr lang="ru-RU" sz="1100" dirty="0"/>
              <a:t> </a:t>
            </a:r>
            <a:r>
              <a:rPr lang="ru-RU" sz="1100" dirty="0" err="1"/>
              <a:t>неосяжним</a:t>
            </a:r>
            <a:r>
              <a:rPr lang="ru-RU" sz="1100" dirty="0"/>
              <a:t>: </a:t>
            </a:r>
            <a:r>
              <a:rPr lang="ru-RU" sz="1100" dirty="0" err="1"/>
              <a:t>українотворчі</a:t>
            </a:r>
            <a:r>
              <a:rPr lang="ru-RU" sz="1100" dirty="0"/>
              <a:t> </a:t>
            </a:r>
            <a:r>
              <a:rPr lang="ru-RU" sz="1100" dirty="0" err="1"/>
              <a:t>студії</a:t>
            </a:r>
            <a:r>
              <a:rPr lang="ru-RU" sz="1100" dirty="0"/>
              <a:t>»</a:t>
            </a:r>
            <a:br>
              <a:rPr lang="ru-RU" sz="1100" dirty="0"/>
            </a:b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1800" b="1" dirty="0">
                <a:solidFill>
                  <a:srgbClr val="FFFF00"/>
                </a:solidFill>
              </a:rPr>
              <a:t>роль  </a:t>
            </a:r>
            <a:r>
              <a:rPr lang="ru-RU" sz="1800" b="1" dirty="0" err="1">
                <a:solidFill>
                  <a:srgbClr val="FFFF00"/>
                </a:solidFill>
              </a:rPr>
              <a:t>жінки</a:t>
            </a:r>
            <a:r>
              <a:rPr lang="ru-RU" sz="1800" b="1" dirty="0">
                <a:solidFill>
                  <a:srgbClr val="FFFF00"/>
                </a:solidFill>
              </a:rPr>
              <a:t> в  </a:t>
            </a:r>
            <a:r>
              <a:rPr lang="ru-RU" sz="1800" b="1" dirty="0" err="1">
                <a:solidFill>
                  <a:srgbClr val="FFFF00"/>
                </a:solidFill>
              </a:rPr>
              <a:t>українському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суспільстві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200" b="1" spc="400" dirty="0" err="1" smtClean="0"/>
              <a:t>Виконала</a:t>
            </a:r>
            <a:r>
              <a:rPr lang="ru-RU" sz="1200" b="1" spc="400" dirty="0" smtClean="0"/>
              <a:t> ст. гр. БЦІ-19-5</a:t>
            </a:r>
            <a:br>
              <a:rPr lang="ru-RU" sz="1200" b="1" spc="400" dirty="0" smtClean="0"/>
            </a:br>
            <a:r>
              <a:rPr lang="ru-RU" sz="1200" b="1" spc="400" dirty="0" smtClean="0"/>
              <a:t>Абдул </a:t>
            </a:r>
            <a:r>
              <a:rPr lang="ru-RU" sz="1200" b="1" spc="400" dirty="0" err="1" smtClean="0"/>
              <a:t>Аміна</a:t>
            </a:r>
            <a:r>
              <a:rPr lang="ru-RU" sz="1200" b="1" spc="400" dirty="0" smtClean="0"/>
              <a:t/>
            </a:r>
            <a:br>
              <a:rPr lang="ru-RU" sz="1200" b="1" spc="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100" dirty="0" err="1" smtClean="0"/>
              <a:t>Дніпро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100" dirty="0" smtClean="0"/>
              <a:t>2021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026" name="Picture 2" descr="Вишивка Українська Картин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9908" y="1108844"/>
            <a:ext cx="6624736" cy="46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44" y="2633630"/>
            <a:ext cx="498086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0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0463" y="1628800"/>
            <a:ext cx="4951618" cy="440740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err="1"/>
              <a:t>Іншими</a:t>
            </a:r>
            <a:r>
              <a:rPr lang="ru-RU" dirty="0"/>
              <a:t> факторами,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, є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нового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прав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відстоювати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на «</a:t>
            </a:r>
            <a:r>
              <a:rPr lang="ru-RU" dirty="0" err="1"/>
              <a:t>жіночий</a:t>
            </a:r>
            <a:r>
              <a:rPr lang="ru-RU" dirty="0"/>
              <a:t> стиль» в </a:t>
            </a:r>
            <a:r>
              <a:rPr lang="ru-RU" dirty="0" err="1" smtClean="0"/>
              <a:t>управлінні</a:t>
            </a:r>
            <a:r>
              <a:rPr lang="ru-RU" dirty="0" smtClean="0"/>
              <a:t>. </a:t>
            </a:r>
          </a:p>
          <a:p>
            <a:pPr marL="45720" indent="0">
              <a:buNone/>
            </a:pPr>
            <a:r>
              <a:rPr lang="uk-UA" dirty="0" smtClean="0"/>
              <a:t>Також жінки перестали мовчати про </a:t>
            </a:r>
            <a:r>
              <a:rPr lang="uk-UA" dirty="0" err="1" smtClean="0"/>
              <a:t>домашне</a:t>
            </a:r>
            <a:r>
              <a:rPr lang="uk-UA" dirty="0" smtClean="0"/>
              <a:t> насилля, гендерну дискримінацію та допомагають одна одній, вони, не стоять осторонь,коли приходить біда, а </a:t>
            </a:r>
            <a:r>
              <a:rPr lang="uk-UA" dirty="0"/>
              <a:t>пліч-о-пліч з чоловіками відстоюють нашу незалежність на </a:t>
            </a:r>
            <a:r>
              <a:rPr lang="uk-UA" dirty="0" smtClean="0"/>
              <a:t>сході.</a:t>
            </a:r>
          </a:p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dirty="0"/>
              <a:t>Сучасна </a:t>
            </a:r>
            <a:r>
              <a:rPr lang="uk-UA" dirty="0" smtClean="0"/>
              <a:t>українка – це сильна і незалежна жінка, яка сама вирішує свою долю без </a:t>
            </a:r>
            <a:r>
              <a:rPr lang="ru-RU" dirty="0" err="1" smtClean="0"/>
              <a:t>нав'язаної</a:t>
            </a:r>
            <a:r>
              <a:rPr lang="ru-RU" dirty="0" smtClean="0"/>
              <a:t> думка про </a:t>
            </a:r>
            <a:r>
              <a:rPr lang="ru-RU" dirty="0" err="1" smtClean="0"/>
              <a:t>ідеальний</a:t>
            </a:r>
            <a:r>
              <a:rPr lang="ru-RU" dirty="0" smtClean="0"/>
              <a:t> образ</a:t>
            </a:r>
            <a:endParaRPr lang="ru-RU" dirty="0"/>
          </a:p>
        </p:txBody>
      </p:sp>
      <p:pic>
        <p:nvPicPr>
          <p:cNvPr id="4102" name="Picture 6" descr="Профспілкові ВІСТІ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104456" cy="2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0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4911081" cy="4374225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– </a:t>
            </a:r>
            <a:r>
              <a:rPr lang="ru-RU" dirty="0" err="1"/>
              <a:t>особливий</a:t>
            </a:r>
            <a:r>
              <a:rPr lang="ru-RU" dirty="0"/>
              <a:t> феномен,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Своїм</a:t>
            </a:r>
            <a:r>
              <a:rPr lang="ru-RU" dirty="0"/>
              <a:t> талантом </a:t>
            </a:r>
            <a:r>
              <a:rPr lang="ru-RU" dirty="0" err="1"/>
              <a:t>жінки</a:t>
            </a:r>
            <a:r>
              <a:rPr lang="ru-RU" dirty="0"/>
              <a:t> внесли </a:t>
            </a:r>
            <a:r>
              <a:rPr lang="ru-RU" dirty="0" err="1"/>
              <a:t>вагомий</a:t>
            </a:r>
            <a:r>
              <a:rPr lang="ru-RU" dirty="0"/>
              <a:t> вклад в культуру, </a:t>
            </a:r>
            <a:r>
              <a:rPr lang="ru-RU" dirty="0" err="1"/>
              <a:t>мистецтво</a:t>
            </a:r>
            <a:r>
              <a:rPr lang="ru-RU" dirty="0"/>
              <a:t>, </a:t>
            </a:r>
            <a:r>
              <a:rPr lang="ru-RU" dirty="0" err="1"/>
              <a:t>політику</a:t>
            </a:r>
            <a:r>
              <a:rPr lang="ru-RU" dirty="0"/>
              <a:t>, науку, </a:t>
            </a:r>
            <a:r>
              <a:rPr lang="ru-RU" dirty="0" err="1"/>
              <a:t>літературу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сфер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рідної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та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b="1" i="1" dirty="0"/>
              <a:t>Велика </a:t>
            </a:r>
            <a:r>
              <a:rPr lang="ru-RU" b="1" i="1" dirty="0" err="1"/>
              <a:t>київська</a:t>
            </a:r>
            <a:r>
              <a:rPr lang="ru-RU" b="1" i="1" dirty="0"/>
              <a:t> княгиня Ольга </a:t>
            </a:r>
            <a:r>
              <a:rPr lang="ru-RU" dirty="0"/>
              <a:t>— </a:t>
            </a:r>
            <a:r>
              <a:rPr lang="ru-RU" dirty="0" err="1"/>
              <a:t>видатна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,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золотих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багатовікової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  Вона </a:t>
            </a:r>
            <a:r>
              <a:rPr lang="ru-RU" dirty="0" err="1"/>
              <a:t>була</a:t>
            </a:r>
            <a:r>
              <a:rPr lang="ru-RU" dirty="0"/>
              <a:t> дружиною князя </a:t>
            </a:r>
            <a:r>
              <a:rPr lang="ru-RU" dirty="0" err="1"/>
              <a:t>Ігоря</a:t>
            </a:r>
            <a:r>
              <a:rPr lang="ru-RU" dirty="0"/>
              <a:t> І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матір’ю</a:t>
            </a:r>
            <a:r>
              <a:rPr lang="ru-RU" dirty="0"/>
              <a:t> Святослава І Хороброго. </a:t>
            </a:r>
            <a:r>
              <a:rPr lang="ru-RU" dirty="0" err="1"/>
              <a:t>Ця</a:t>
            </a:r>
            <a:r>
              <a:rPr lang="ru-RU" dirty="0"/>
              <a:t> мудра, сильна, </a:t>
            </a:r>
            <a:r>
              <a:rPr lang="ru-RU" dirty="0" err="1"/>
              <a:t>харизматична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на </a:t>
            </a:r>
            <a:r>
              <a:rPr lang="ru-RU" dirty="0" err="1"/>
              <a:t>цілих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 стала правителем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—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наймогутніших</a:t>
            </a:r>
            <a:r>
              <a:rPr lang="ru-RU" dirty="0"/>
              <a:t> держав того часу.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Видатні українки </a:t>
            </a:r>
            <a:endParaRPr lang="ru-RU" dirty="0"/>
          </a:p>
        </p:txBody>
      </p:sp>
      <p:pic>
        <p:nvPicPr>
          <p:cNvPr id="11266" name="Picture 2" descr="https://f.cultura.city/photo/9810/O1XV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4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.cultura.city/photo/9813/5CSY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28" y="2348880"/>
            <a:ext cx="34295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5487145" cy="440740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b="1" dirty="0"/>
              <a:t>Леся </a:t>
            </a:r>
            <a:r>
              <a:rPr lang="ru-RU" b="1" dirty="0" err="1"/>
              <a:t>Українка</a:t>
            </a:r>
            <a:r>
              <a:rPr lang="ru-RU" dirty="0"/>
              <a:t> — </a:t>
            </a:r>
            <a:r>
              <a:rPr lang="ru-RU" dirty="0" err="1"/>
              <a:t>видатна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, </a:t>
            </a:r>
            <a:r>
              <a:rPr lang="ru-RU" dirty="0" err="1"/>
              <a:t>поетеса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 і культурна </a:t>
            </a:r>
            <a:r>
              <a:rPr lang="ru-RU" dirty="0" err="1"/>
              <a:t>діячка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визнані</a:t>
            </a:r>
            <a:r>
              <a:rPr lang="ru-RU" dirty="0"/>
              <a:t> шедеврами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Перший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вона написала у </a:t>
            </a:r>
            <a:r>
              <a:rPr lang="ru-RU" dirty="0" err="1"/>
              <a:t>дев’ять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останній</a:t>
            </a:r>
            <a:r>
              <a:rPr lang="ru-RU" dirty="0"/>
              <a:t> – у 40. </a:t>
            </a:r>
            <a:r>
              <a:rPr lang="ru-RU" dirty="0" err="1"/>
              <a:t>Всього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 написала </a:t>
            </a:r>
            <a:r>
              <a:rPr lang="ru-RU" dirty="0" err="1"/>
              <a:t>біля</a:t>
            </a:r>
            <a:r>
              <a:rPr lang="ru-RU" dirty="0"/>
              <a:t> 270 </a:t>
            </a:r>
            <a:r>
              <a:rPr lang="ru-RU" dirty="0" err="1"/>
              <a:t>віршів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поеми</a:t>
            </a:r>
            <a:r>
              <a:rPr lang="ru-RU" dirty="0"/>
              <a:t> і </a:t>
            </a:r>
            <a:r>
              <a:rPr lang="ru-RU" dirty="0" err="1"/>
              <a:t>віршовані</a:t>
            </a:r>
            <a:r>
              <a:rPr lang="ru-RU" dirty="0"/>
              <a:t> </a:t>
            </a:r>
            <a:r>
              <a:rPr lang="ru-RU" dirty="0" err="1"/>
              <a:t>драматичні</a:t>
            </a:r>
            <a:r>
              <a:rPr lang="ru-RU" dirty="0"/>
              <a:t> твори.</a:t>
            </a:r>
          </a:p>
          <a:p>
            <a:pPr marL="45720" indent="0">
              <a:buNone/>
            </a:pP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</a:t>
            </a:r>
            <a:r>
              <a:rPr lang="ru-RU" dirty="0" err="1"/>
              <a:t>зайняла</a:t>
            </a:r>
            <a:r>
              <a:rPr lang="ru-RU" dirty="0"/>
              <a:t> одну з </a:t>
            </a:r>
            <a:r>
              <a:rPr lang="ru-RU" dirty="0" err="1"/>
              <a:t>найвищих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, а про </a:t>
            </a:r>
            <a:r>
              <a:rPr lang="ru-RU" dirty="0" err="1"/>
              <a:t>українців</a:t>
            </a:r>
            <a:r>
              <a:rPr lang="ru-RU" dirty="0"/>
              <a:t> і </a:t>
            </a:r>
            <a:r>
              <a:rPr lang="ru-RU" dirty="0" err="1"/>
              <a:t>Україну</a:t>
            </a:r>
            <a:r>
              <a:rPr lang="ru-RU" dirty="0"/>
              <a:t> заговорили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захоплюючись</a:t>
            </a:r>
            <a:r>
              <a:rPr lang="ru-RU" dirty="0"/>
              <a:t> </a:t>
            </a:r>
            <a:r>
              <a:rPr lang="ru-RU" dirty="0" err="1"/>
              <a:t>разючими</a:t>
            </a:r>
            <a:r>
              <a:rPr lang="ru-RU" dirty="0"/>
              <a:t> картинами </a:t>
            </a:r>
            <a:r>
              <a:rPr lang="ru-RU" dirty="0" err="1"/>
              <a:t>життя</a:t>
            </a:r>
            <a:r>
              <a:rPr lang="ru-RU" dirty="0"/>
              <a:t> «</a:t>
            </a:r>
            <a:r>
              <a:rPr lang="ru-RU" dirty="0" err="1"/>
              <a:t>цього</a:t>
            </a:r>
            <a:r>
              <a:rPr lang="ru-RU" dirty="0"/>
              <a:t> великого, </a:t>
            </a:r>
            <a:r>
              <a:rPr lang="ru-RU" dirty="0" err="1"/>
              <a:t>самобутнього</a:t>
            </a:r>
            <a:r>
              <a:rPr lang="ru-RU" dirty="0"/>
              <a:t>, </a:t>
            </a:r>
            <a:r>
              <a:rPr lang="ru-RU" dirty="0" err="1"/>
              <a:t>гостинного</a:t>
            </a:r>
            <a:r>
              <a:rPr lang="ru-RU" dirty="0"/>
              <a:t> і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сміливого</a:t>
            </a:r>
            <a:r>
              <a:rPr lang="ru-RU" dirty="0"/>
              <a:t>, </a:t>
            </a:r>
            <a:r>
              <a:rPr lang="ru-RU" dirty="0" err="1"/>
              <a:t>відважного</a:t>
            </a:r>
            <a:r>
              <a:rPr lang="ru-RU" dirty="0"/>
              <a:t> народу, </a:t>
            </a:r>
            <a:r>
              <a:rPr lang="ru-RU" dirty="0" err="1"/>
              <a:t>нескореного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бідами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пережити</a:t>
            </a:r>
            <a:r>
              <a:rPr lang="ru-RU" dirty="0"/>
              <a:t> </a:t>
            </a:r>
            <a:r>
              <a:rPr lang="ru-RU" dirty="0" err="1"/>
              <a:t>українцям</a:t>
            </a:r>
            <a:r>
              <a:rPr lang="ru-RU" dirty="0"/>
              <a:t> за свою </a:t>
            </a:r>
            <a:r>
              <a:rPr lang="ru-RU" dirty="0" err="1"/>
              <a:t>довгу</a:t>
            </a:r>
            <a:r>
              <a:rPr lang="ru-RU" dirty="0"/>
              <a:t> і </a:t>
            </a:r>
            <a:r>
              <a:rPr lang="ru-RU" dirty="0" err="1"/>
              <a:t>славну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».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0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5127105" cy="440740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 err="1"/>
              <a:t>Ліни</a:t>
            </a:r>
            <a:r>
              <a:rPr lang="ru-RU" b="1" dirty="0"/>
              <a:t> Костенко – приклад для </a:t>
            </a:r>
            <a:r>
              <a:rPr lang="ru-RU" b="1" dirty="0" err="1"/>
              <a:t>українців</a:t>
            </a:r>
            <a:r>
              <a:rPr lang="ru-RU" b="1" dirty="0"/>
              <a:t>.</a:t>
            </a:r>
            <a:r>
              <a:rPr lang="ru-RU" dirty="0"/>
              <a:t> Усе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геніальна</a:t>
            </a:r>
            <a:r>
              <a:rPr lang="ru-RU" dirty="0"/>
              <a:t> </a:t>
            </a:r>
            <a:r>
              <a:rPr lang="ru-RU" dirty="0" err="1"/>
              <a:t>поетеса</a:t>
            </a:r>
            <a:r>
              <a:rPr lang="ru-RU" dirty="0"/>
              <a:t> та </a:t>
            </a:r>
            <a:r>
              <a:rPr lang="ru-RU" dirty="0" err="1"/>
              <a:t>письменниця</a:t>
            </a:r>
            <a:r>
              <a:rPr lang="ru-RU" dirty="0"/>
              <a:t> не </a:t>
            </a:r>
            <a:r>
              <a:rPr lang="ru-RU" dirty="0" err="1"/>
              <a:t>боялася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відкрито</a:t>
            </a:r>
            <a:r>
              <a:rPr lang="ru-RU" dirty="0"/>
              <a:t> говорила всю правду про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та </a:t>
            </a:r>
            <a:r>
              <a:rPr lang="ru-RU" dirty="0" err="1"/>
              <a:t>творчістю</a:t>
            </a:r>
            <a:r>
              <a:rPr lang="ru-RU" dirty="0"/>
              <a:t> </a:t>
            </a:r>
            <a:r>
              <a:rPr lang="ru-RU" dirty="0" err="1"/>
              <a:t>геніальна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 заслужила титул </a:t>
            </a:r>
            <a:r>
              <a:rPr lang="ru-RU" dirty="0" err="1"/>
              <a:t>сумління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. Вона не </a:t>
            </a:r>
            <a:r>
              <a:rPr lang="ru-RU" dirty="0" err="1"/>
              <a:t>скорилася</a:t>
            </a:r>
            <a:r>
              <a:rPr lang="ru-RU" dirty="0"/>
              <a:t>, коли </a:t>
            </a:r>
            <a:r>
              <a:rPr lang="ru-RU" dirty="0" err="1"/>
              <a:t>радянська</a:t>
            </a:r>
            <a:r>
              <a:rPr lang="ru-RU" dirty="0"/>
              <a:t> цензура заборонила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твори, вона не </a:t>
            </a:r>
            <a:r>
              <a:rPr lang="ru-RU" dirty="0" err="1"/>
              <a:t>мовчала</a:t>
            </a:r>
            <a:r>
              <a:rPr lang="ru-RU" dirty="0"/>
              <a:t> в </a:t>
            </a:r>
            <a:r>
              <a:rPr lang="ru-RU" dirty="0" err="1"/>
              <a:t>складні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«А </a:t>
            </a:r>
            <a:r>
              <a:rPr lang="ru-RU" dirty="0" err="1"/>
              <a:t>ви</a:t>
            </a:r>
            <a:r>
              <a:rPr lang="ru-RU" dirty="0"/>
              <a:t> думали,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так просто. </a:t>
            </a:r>
            <a:r>
              <a:rPr lang="ru-RU" dirty="0" err="1"/>
              <a:t>Україна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супер. </a:t>
            </a:r>
            <a:r>
              <a:rPr lang="ru-RU" dirty="0" err="1"/>
              <a:t>Україна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ексклюзив</a:t>
            </a:r>
            <a:r>
              <a:rPr lang="ru-RU" dirty="0"/>
              <a:t>. По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катки </a:t>
            </a:r>
            <a:r>
              <a:rPr lang="ru-RU" dirty="0" err="1"/>
              <a:t>історії</a:t>
            </a:r>
            <a:r>
              <a:rPr lang="ru-RU" dirty="0"/>
              <a:t>.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відпрацьовані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. Вона </a:t>
            </a:r>
            <a:r>
              <a:rPr lang="ru-RU" dirty="0" err="1"/>
              <a:t>загартована</a:t>
            </a:r>
            <a:r>
              <a:rPr lang="ru-RU" dirty="0"/>
              <a:t> </a:t>
            </a:r>
            <a:r>
              <a:rPr lang="ru-RU" dirty="0" err="1"/>
              <a:t>найвищим</a:t>
            </a:r>
            <a:r>
              <a:rPr lang="ru-RU" dirty="0"/>
              <a:t> гартом.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www.www.amazingukraine.pro/wp-content/uploads/2019/03/191919191919191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Костенко Ліна Василівн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905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7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6313513"/>
          </a:xfrm>
        </p:spPr>
        <p:txBody>
          <a:bodyPr/>
          <a:lstStyle/>
          <a:p>
            <a:r>
              <a:rPr lang="uk-UA" sz="8800" smtClean="0"/>
              <a:t>Дякую </a:t>
            </a:r>
            <a:br>
              <a:rPr lang="uk-UA" sz="8800" smtClean="0"/>
            </a:br>
            <a:r>
              <a:rPr lang="uk-UA" sz="8800" smtClean="0"/>
              <a:t>за </a:t>
            </a:r>
            <a:r>
              <a:rPr lang="uk-UA" sz="8800" dirty="0" smtClean="0"/>
              <a:t>увагу!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403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ля української жінки XIX ст – Міжнародне Об'єднання Жінок-Украї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0"/>
            <a:ext cx="4666948" cy="20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4767065" cy="51389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b="1" dirty="0" err="1"/>
              <a:t>Історичне</a:t>
            </a:r>
            <a:r>
              <a:rPr lang="ru-RU" sz="1600" b="1" dirty="0"/>
              <a:t> </a:t>
            </a:r>
            <a:r>
              <a:rPr lang="ru-RU" sz="1600" b="1" dirty="0" err="1"/>
              <a:t>минуле</a:t>
            </a:r>
            <a:r>
              <a:rPr lang="ru-RU" sz="1600" b="1" dirty="0"/>
              <a:t> </a:t>
            </a:r>
            <a:r>
              <a:rPr lang="ru-RU" sz="1600" b="1" dirty="0" err="1"/>
              <a:t>України</a:t>
            </a:r>
            <a:r>
              <a:rPr lang="ru-RU" sz="1600" b="1" dirty="0"/>
              <a:t> є </a:t>
            </a:r>
            <a:r>
              <a:rPr lang="ru-RU" sz="1600" b="1" dirty="0" err="1"/>
              <a:t>показовим</a:t>
            </a:r>
            <a:r>
              <a:rPr lang="ru-RU" sz="1600" b="1" dirty="0"/>
              <a:t> прикладом </a:t>
            </a:r>
            <a:r>
              <a:rPr lang="ru-RU" sz="1600" b="1" dirty="0" err="1"/>
              <a:t>помірно</a:t>
            </a:r>
            <a:r>
              <a:rPr lang="ru-RU" sz="1600" b="1" dirty="0"/>
              <a:t> </a:t>
            </a:r>
            <a:r>
              <a:rPr lang="ru-RU" sz="1600" b="1" dirty="0" err="1"/>
              <a:t>патріархального</a:t>
            </a:r>
            <a:r>
              <a:rPr lang="ru-RU" sz="1600" b="1" dirty="0"/>
              <a:t> </a:t>
            </a:r>
            <a:r>
              <a:rPr lang="ru-RU" sz="1600" b="1" dirty="0" err="1"/>
              <a:t>зображення</a:t>
            </a:r>
            <a:r>
              <a:rPr lang="ru-RU" sz="1600" b="1" dirty="0"/>
              <a:t> </a:t>
            </a:r>
            <a:r>
              <a:rPr lang="ru-RU" sz="1600" b="1" dirty="0" err="1"/>
              <a:t>життя</a:t>
            </a:r>
            <a:r>
              <a:rPr lang="ru-RU" sz="1600" b="1" dirty="0"/>
              <a:t> </a:t>
            </a:r>
            <a:r>
              <a:rPr lang="ru-RU" sz="1600" b="1" dirty="0" err="1"/>
              <a:t>суспільства</a:t>
            </a:r>
            <a:r>
              <a:rPr lang="ru-RU" sz="1600" b="1" dirty="0"/>
              <a:t>.</a:t>
            </a:r>
            <a:r>
              <a:rPr lang="ru-RU" sz="1600" dirty="0"/>
              <a:t> Принцип </a:t>
            </a:r>
            <a:r>
              <a:rPr lang="ru-RU" sz="1600" dirty="0" err="1"/>
              <a:t>нерівності</a:t>
            </a:r>
            <a:r>
              <a:rPr lang="ru-RU" sz="1600" dirty="0"/>
              <a:t> за </a:t>
            </a:r>
            <a:r>
              <a:rPr lang="ru-RU" sz="1600" dirty="0" err="1"/>
              <a:t>статтю</a:t>
            </a:r>
            <a:r>
              <a:rPr lang="ru-RU" sz="1600" dirty="0"/>
              <a:t> </a:t>
            </a:r>
            <a:r>
              <a:rPr lang="ru-RU" sz="1600" dirty="0" err="1"/>
              <a:t>міцно</a:t>
            </a:r>
            <a:r>
              <a:rPr lang="ru-RU" sz="1600" dirty="0"/>
              <a:t> </a:t>
            </a:r>
            <a:r>
              <a:rPr lang="ru-RU" sz="1600" dirty="0" err="1"/>
              <a:t>укорінився</a:t>
            </a:r>
            <a:r>
              <a:rPr lang="ru-RU" sz="1600" dirty="0"/>
              <a:t> в </a:t>
            </a:r>
            <a:r>
              <a:rPr lang="ru-RU" sz="1600" dirty="0" err="1"/>
              <a:t>моралі</a:t>
            </a:r>
            <a:r>
              <a:rPr lang="ru-RU" sz="1600" dirty="0"/>
              <a:t> і </a:t>
            </a:r>
            <a:r>
              <a:rPr lang="ru-RU" sz="1600" dirty="0" err="1"/>
              <a:t>звичаях</a:t>
            </a:r>
            <a:r>
              <a:rPr lang="ru-RU" sz="1600" dirty="0"/>
              <a:t> </a:t>
            </a:r>
            <a:r>
              <a:rPr lang="ru-RU" sz="1600" dirty="0" err="1"/>
              <a:t>суспільного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. </a:t>
            </a:r>
            <a:r>
              <a:rPr lang="ru-RU" sz="1600" dirty="0" err="1"/>
              <a:t>Обов'язки</a:t>
            </a:r>
            <a:r>
              <a:rPr lang="ru-RU" sz="1600" dirty="0"/>
              <a:t> </a:t>
            </a:r>
            <a:r>
              <a:rPr lang="ru-RU" sz="1600" dirty="0" err="1"/>
              <a:t>жінки</a:t>
            </a:r>
            <a:r>
              <a:rPr lang="ru-RU" sz="1600" dirty="0"/>
              <a:t> </a:t>
            </a:r>
            <a:r>
              <a:rPr lang="ru-RU" sz="1600" dirty="0" err="1"/>
              <a:t>зводилися</a:t>
            </a:r>
            <a:r>
              <a:rPr lang="ru-RU" sz="1600" dirty="0"/>
              <a:t> практично до </a:t>
            </a:r>
            <a:r>
              <a:rPr lang="ru-RU" sz="1600" dirty="0" err="1"/>
              <a:t>виховання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і </a:t>
            </a:r>
            <a:r>
              <a:rPr lang="ru-RU" sz="1600" dirty="0" err="1"/>
              <a:t>підтримки</a:t>
            </a:r>
            <a:r>
              <a:rPr lang="ru-RU" sz="1600" dirty="0"/>
              <a:t> порядку і </a:t>
            </a:r>
            <a:r>
              <a:rPr lang="ru-RU" sz="1600" dirty="0" err="1"/>
              <a:t>чистоти</a:t>
            </a:r>
            <a:r>
              <a:rPr lang="ru-RU" sz="1600" dirty="0"/>
              <a:t> в </a:t>
            </a:r>
            <a:r>
              <a:rPr lang="ru-RU" sz="1600" dirty="0" err="1"/>
              <a:t>будинку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b="1" dirty="0" err="1"/>
              <a:t>Суспільством</a:t>
            </a:r>
            <a:r>
              <a:rPr lang="ru-RU" sz="1600" b="1" dirty="0"/>
              <a:t> </a:t>
            </a:r>
            <a:r>
              <a:rPr lang="ru-RU" sz="1600" b="1" dirty="0" err="1"/>
              <a:t>нав'язується</a:t>
            </a:r>
            <a:r>
              <a:rPr lang="ru-RU" sz="1600" b="1" dirty="0"/>
              <a:t> думка про </a:t>
            </a:r>
            <a:r>
              <a:rPr lang="ru-RU" sz="1600" b="1" dirty="0" err="1"/>
              <a:t>ідеальний</a:t>
            </a:r>
            <a:r>
              <a:rPr lang="ru-RU" sz="1600" b="1" dirty="0"/>
              <a:t> образ </a:t>
            </a:r>
            <a:r>
              <a:rPr lang="ru-RU" sz="1600" b="1" dirty="0" err="1"/>
              <a:t>жінки</a:t>
            </a:r>
            <a:r>
              <a:rPr lang="ru-RU" sz="1600" b="1" dirty="0"/>
              <a:t> в </a:t>
            </a:r>
            <a:r>
              <a:rPr lang="ru-RU" sz="1600" b="1" dirty="0" err="1"/>
              <a:t>сім'ї</a:t>
            </a:r>
            <a:r>
              <a:rPr lang="ru-RU" sz="1600" b="1" dirty="0"/>
              <a:t>, </a:t>
            </a:r>
            <a:r>
              <a:rPr lang="ru-RU" sz="1600" b="1" dirty="0" err="1"/>
              <a:t>її</a:t>
            </a:r>
            <a:r>
              <a:rPr lang="ru-RU" sz="1600" b="1" dirty="0"/>
              <a:t> </a:t>
            </a:r>
            <a:r>
              <a:rPr lang="ru-RU" sz="1600" b="1" dirty="0" err="1"/>
              <a:t>поведінку</a:t>
            </a:r>
            <a:r>
              <a:rPr lang="ru-RU" sz="1600" b="1" dirty="0"/>
              <a:t>, </a:t>
            </a:r>
            <a:r>
              <a:rPr lang="ru-RU" sz="1600" b="1" dirty="0" err="1"/>
              <a:t>змушуючи</a:t>
            </a:r>
            <a:r>
              <a:rPr lang="ru-RU" sz="1600" b="1" dirty="0"/>
              <a:t> </a:t>
            </a:r>
            <a:r>
              <a:rPr lang="ru-RU" sz="1600" b="1" dirty="0" err="1"/>
              <a:t>жінку</a:t>
            </a:r>
            <a:r>
              <a:rPr lang="ru-RU" sz="1600" b="1" dirty="0"/>
              <a:t> </a:t>
            </a:r>
            <a:r>
              <a:rPr lang="ru-RU" sz="1600" b="1" dirty="0" err="1"/>
              <a:t>пристосовуватися</a:t>
            </a:r>
            <a:r>
              <a:rPr lang="ru-RU" sz="1600" b="1" dirty="0"/>
              <a:t> до </a:t>
            </a:r>
            <a:r>
              <a:rPr lang="ru-RU" sz="1600" b="1" dirty="0" err="1"/>
              <a:t>родинного</a:t>
            </a:r>
            <a:r>
              <a:rPr lang="ru-RU" sz="1600" b="1" dirty="0"/>
              <a:t> </a:t>
            </a:r>
            <a:r>
              <a:rPr lang="ru-RU" sz="1600" b="1" dirty="0" err="1"/>
              <a:t>життя</a:t>
            </a:r>
            <a:r>
              <a:rPr lang="ru-RU" sz="1600" b="1" dirty="0"/>
              <a:t> шляхом </a:t>
            </a:r>
            <a:r>
              <a:rPr lang="ru-RU" sz="1600" b="1" dirty="0" err="1"/>
              <a:t>пригнічення</a:t>
            </a:r>
            <a:r>
              <a:rPr lang="ru-RU" sz="1600" b="1" dirty="0"/>
              <a:t> </a:t>
            </a:r>
            <a:r>
              <a:rPr lang="ru-RU" sz="1600" b="1" dirty="0" err="1"/>
              <a:t>свого</a:t>
            </a:r>
            <a:r>
              <a:rPr lang="ru-RU" sz="1600" b="1" dirty="0"/>
              <a:t> "я".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81260" cy="1054394"/>
          </a:xfrm>
        </p:spPr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мінявся</a:t>
            </a:r>
            <a:r>
              <a:rPr lang="ru-RU" dirty="0" smtClean="0"/>
              <a:t> статус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Берегиня чи рабиня? До Міжнародного дня сільських жінок | Український  інтер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48" y="1988840"/>
            <a:ext cx="3290689" cy="20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осунки українських козаків та їхніх друж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38076"/>
            <a:ext cx="2880320" cy="14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0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 боли болячка - я козачка! - Українська Жіноча Варта,Ukrainian Women's  Guard навчання для цивільних та військових жі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971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70217"/>
            <a:ext cx="6048672" cy="48245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нестабільного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воєводствах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татарських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</a:t>
            </a:r>
            <a:r>
              <a:rPr lang="ru-RU" dirty="0" err="1"/>
              <a:t>зумовлювали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, </a:t>
            </a:r>
            <a:r>
              <a:rPr lang="ru-RU" dirty="0" err="1"/>
              <a:t>войовничу</a:t>
            </a:r>
            <a:r>
              <a:rPr lang="ru-RU" dirty="0"/>
              <a:t> </a:t>
            </a:r>
            <a:r>
              <a:rPr lang="ru-RU" dirty="0" err="1"/>
              <a:t>вдачу</a:t>
            </a:r>
            <a:r>
              <a:rPr lang="ru-RU" dirty="0"/>
              <a:t> та </a:t>
            </a:r>
            <a:r>
              <a:rPr lang="ru-RU" dirty="0" err="1"/>
              <a:t>своєрідність</a:t>
            </a:r>
            <a:r>
              <a:rPr lang="ru-RU" dirty="0"/>
              <a:t> </a:t>
            </a:r>
            <a:r>
              <a:rPr lang="ru-RU" dirty="0" err="1"/>
              <a:t>світосприйняття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земель, 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жінок</a:t>
            </a:r>
            <a:r>
              <a:rPr lang="ru-RU" dirty="0"/>
              <a:t>. За таких умов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переймалися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ж самими </a:t>
            </a:r>
            <a:r>
              <a:rPr lang="ru-RU" dirty="0" err="1"/>
              <a:t>інтересами</a:t>
            </a:r>
            <a:r>
              <a:rPr lang="ru-RU" dirty="0"/>
              <a:t> як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. Тут, у </a:t>
            </a:r>
            <a:r>
              <a:rPr lang="ru-RU" dirty="0" err="1"/>
              <a:t>місцевості</a:t>
            </a:r>
            <a:r>
              <a:rPr lang="ru-RU" dirty="0"/>
              <a:t>,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, </a:t>
            </a:r>
            <a:r>
              <a:rPr lang="ru-RU" dirty="0" err="1"/>
              <a:t>жінці</a:t>
            </a:r>
            <a:r>
              <a:rPr lang="ru-RU" dirty="0"/>
              <a:t> часто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ставати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родинного</a:t>
            </a:r>
            <a:r>
              <a:rPr lang="ru-RU" dirty="0"/>
              <a:t> </a:t>
            </a:r>
            <a:r>
              <a:rPr lang="ru-RU" dirty="0" err="1"/>
              <a:t>вогнища</a:t>
            </a:r>
            <a:r>
              <a:rPr lang="ru-RU" dirty="0"/>
              <a:t>, на оборону </a:t>
            </a:r>
            <a:r>
              <a:rPr lang="ru-RU" dirty="0" err="1"/>
              <a:t>домашнього</a:t>
            </a:r>
            <a:r>
              <a:rPr lang="ru-RU" dirty="0"/>
              <a:t> скарбу.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прикордонні</a:t>
            </a:r>
            <a:r>
              <a:rPr lang="ru-RU" dirty="0"/>
              <a:t> </a:t>
            </a:r>
            <a:r>
              <a:rPr lang="ru-RU" dirty="0" err="1"/>
              <a:t>привчало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до </a:t>
            </a:r>
            <a:r>
              <a:rPr lang="ru-RU" dirty="0" err="1"/>
              <a:t>витривалості</a:t>
            </a:r>
            <a:r>
              <a:rPr lang="ru-RU" dirty="0"/>
              <a:t>,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сміливості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постояти</a:t>
            </a:r>
            <a:r>
              <a:rPr lang="ru-RU" dirty="0"/>
              <a:t> за себе і свою родину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/>
              <a:t> в руках, але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перетворювало</a:t>
            </a:r>
            <a:r>
              <a:rPr lang="ru-RU" dirty="0"/>
              <a:t> </a:t>
            </a:r>
            <a:r>
              <a:rPr lang="ru-RU" dirty="0" err="1"/>
              <a:t>українок</a:t>
            </a:r>
            <a:r>
              <a:rPr lang="ru-RU" dirty="0"/>
              <a:t> на </a:t>
            </a:r>
            <a:r>
              <a:rPr lang="ru-RU" dirty="0" err="1"/>
              <a:t>загрубілих</a:t>
            </a:r>
            <a:r>
              <a:rPr lang="ru-RU" dirty="0"/>
              <a:t>, </a:t>
            </a:r>
            <a:r>
              <a:rPr lang="ru-RU" dirty="0" err="1"/>
              <a:t>дужих</a:t>
            </a:r>
            <a:r>
              <a:rPr lang="ru-RU" dirty="0"/>
              <a:t> “</a:t>
            </a:r>
            <a:r>
              <a:rPr lang="ru-RU" dirty="0" err="1"/>
              <a:t>напівчоловіків</a:t>
            </a:r>
            <a:r>
              <a:rPr lang="ru-RU" dirty="0"/>
              <a:t>”. Щ об </a:t>
            </a:r>
            <a:r>
              <a:rPr lang="ru-RU" dirty="0" err="1"/>
              <a:t>переконатись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вчитатись</a:t>
            </a:r>
            <a:r>
              <a:rPr lang="ru-RU" dirty="0"/>
              <a:t> у рядки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і дум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 smtClean="0"/>
              <a:t>доби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81260" cy="1054394"/>
          </a:xfrm>
        </p:spPr>
        <p:txBody>
          <a:bodyPr/>
          <a:lstStyle/>
          <a:p>
            <a:r>
              <a:rPr lang="ru-RU" dirty="0" smtClean="0"/>
              <a:t>Роль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козацької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51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399" y="1700808"/>
            <a:ext cx="5199113" cy="440740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Образ </a:t>
            </a:r>
            <a:r>
              <a:rPr lang="ru-RU" dirty="0" err="1"/>
              <a:t>матері</a:t>
            </a:r>
            <a:r>
              <a:rPr lang="ru-RU" dirty="0"/>
              <a:t>, </a:t>
            </a:r>
            <a:r>
              <a:rPr lang="ru-RU" dirty="0" err="1"/>
              <a:t>дружини</a:t>
            </a:r>
            <a:r>
              <a:rPr lang="ru-RU" dirty="0"/>
              <a:t>, </a:t>
            </a:r>
            <a:r>
              <a:rPr lang="ru-RU" dirty="0" err="1"/>
              <a:t>сестри</a:t>
            </a:r>
            <a:r>
              <a:rPr lang="ru-RU" dirty="0"/>
              <a:t>, </a:t>
            </a:r>
            <a:r>
              <a:rPr lang="ru-RU" dirty="0" err="1"/>
              <a:t>нарече</a:t>
            </a:r>
            <a:r>
              <a:rPr lang="ru-RU" dirty="0"/>
              <a:t>- </a:t>
            </a:r>
            <a:r>
              <a:rPr lang="ru-RU" dirty="0" err="1"/>
              <a:t>ноі</a:t>
            </a:r>
            <a:r>
              <a:rPr lang="ru-RU" dirty="0"/>
              <a:t> </a:t>
            </a:r>
            <a:r>
              <a:rPr lang="ru-RU" dirty="0" err="1"/>
              <a:t>змальовано</a:t>
            </a:r>
            <a:r>
              <a:rPr lang="ru-RU" dirty="0"/>
              <a:t> в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піснях</a:t>
            </a:r>
            <a:r>
              <a:rPr lang="ru-RU" dirty="0"/>
              <a:t> і думах з </a:t>
            </a:r>
            <a:r>
              <a:rPr lang="ru-RU" dirty="0" err="1"/>
              <a:t>щирістю</a:t>
            </a:r>
            <a:r>
              <a:rPr lang="ru-RU" dirty="0"/>
              <a:t> і </a:t>
            </a:r>
            <a:r>
              <a:rPr lang="ru-RU" dirty="0" err="1"/>
              <a:t>реалістичним</a:t>
            </a:r>
            <a:r>
              <a:rPr lang="ru-RU" dirty="0"/>
              <a:t> </a:t>
            </a:r>
            <a:r>
              <a:rPr lang="ru-RU" dirty="0" err="1"/>
              <a:t>відображенням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яка не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</a:t>
            </a:r>
            <a:r>
              <a:rPr lang="ru-RU" dirty="0" err="1"/>
              <a:t>сумніватися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ідеалом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і </a:t>
            </a:r>
            <a:r>
              <a:rPr lang="ru-RU" dirty="0" err="1"/>
              <a:t>жіночості</a:t>
            </a:r>
            <a:r>
              <a:rPr lang="ru-RU" dirty="0"/>
              <a:t> </a:t>
            </a:r>
            <a:r>
              <a:rPr lang="en-US" dirty="0"/>
              <a:t>XVI -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 </a:t>
            </a:r>
            <a:r>
              <a:rPr lang="ru-RU" dirty="0" err="1"/>
              <a:t>була</a:t>
            </a:r>
            <a:r>
              <a:rPr lang="ru-RU" dirty="0"/>
              <a:t> не груба “</a:t>
            </a:r>
            <a:r>
              <a:rPr lang="ru-RU" dirty="0" err="1"/>
              <a:t>мужеподібна</a:t>
            </a:r>
            <a:r>
              <a:rPr lang="ru-RU" dirty="0"/>
              <a:t>" </a:t>
            </a:r>
            <a:r>
              <a:rPr lang="ru-RU" dirty="0" err="1"/>
              <a:t>жінка</a:t>
            </a:r>
            <a:r>
              <a:rPr lang="ru-RU" dirty="0"/>
              <a:t>, а </a:t>
            </a:r>
            <a:r>
              <a:rPr lang="ru-RU" dirty="0" err="1"/>
              <a:t>гарна</a:t>
            </a:r>
            <a:r>
              <a:rPr lang="ru-RU" dirty="0"/>
              <a:t> “як </a:t>
            </a:r>
            <a:r>
              <a:rPr lang="ru-RU" dirty="0" err="1"/>
              <a:t>зірниця</a:t>
            </a:r>
            <a:r>
              <a:rPr lang="ru-RU" dirty="0"/>
              <a:t>” , “</a:t>
            </a:r>
            <a:r>
              <a:rPr lang="ru-RU" dirty="0" err="1"/>
              <a:t>гнучка</a:t>
            </a:r>
            <a:r>
              <a:rPr lang="ru-RU" dirty="0"/>
              <a:t> як тополя” , з “</a:t>
            </a:r>
            <a:r>
              <a:rPr lang="ru-RU" dirty="0" err="1"/>
              <a:t>рум’яним</a:t>
            </a:r>
            <a:r>
              <a:rPr lang="ru-RU" dirty="0"/>
              <a:t> </a:t>
            </a:r>
            <a:r>
              <a:rPr lang="ru-RU" dirty="0" err="1"/>
              <a:t>личеньком</a:t>
            </a:r>
            <a:r>
              <a:rPr lang="ru-RU" dirty="0"/>
              <a:t>", з “очами, як </a:t>
            </a:r>
            <a:r>
              <a:rPr lang="ru-RU" dirty="0" err="1"/>
              <a:t>терен</a:t>
            </a:r>
            <a:r>
              <a:rPr lang="ru-RU" dirty="0"/>
              <a:t>” , душевно </a:t>
            </a:r>
            <a:r>
              <a:rPr lang="ru-RU" dirty="0" err="1"/>
              <a:t>розвинута</a:t>
            </a:r>
            <a:r>
              <a:rPr lang="ru-RU" dirty="0"/>
              <a:t>, </a:t>
            </a:r>
            <a:r>
              <a:rPr lang="ru-RU" dirty="0" err="1"/>
              <a:t>соціально</a:t>
            </a:r>
            <a:r>
              <a:rPr lang="ru-RU" dirty="0"/>
              <a:t> активна, </a:t>
            </a:r>
            <a:r>
              <a:rPr lang="ru-RU" dirty="0" err="1"/>
              <a:t>вільнолюбива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, </a:t>
            </a:r>
            <a:r>
              <a:rPr lang="ru-RU" dirty="0" err="1"/>
              <a:t>здатна</a:t>
            </a:r>
            <a:r>
              <a:rPr lang="ru-RU" dirty="0"/>
              <a:t> до </a:t>
            </a:r>
            <a:r>
              <a:rPr lang="ru-RU" dirty="0" err="1"/>
              <a:t>неординарних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. Вона могла й </a:t>
            </a:r>
            <a:r>
              <a:rPr lang="ru-RU" dirty="0" err="1"/>
              <a:t>визволяти</a:t>
            </a:r>
            <a:r>
              <a:rPr lang="ru-RU" dirty="0"/>
              <a:t> </a:t>
            </a:r>
            <a:r>
              <a:rPr lang="ru-RU" dirty="0" err="1"/>
              <a:t>бранців</a:t>
            </a:r>
            <a:r>
              <a:rPr lang="ru-RU" dirty="0"/>
              <a:t>, </a:t>
            </a:r>
            <a:r>
              <a:rPr lang="ru-RU" dirty="0" err="1"/>
              <a:t>йти</a:t>
            </a:r>
            <a:r>
              <a:rPr lang="ru-RU" dirty="0"/>
              <a:t> в </a:t>
            </a:r>
            <a:r>
              <a:rPr lang="ru-RU" dirty="0" err="1"/>
              <a:t>похід</a:t>
            </a:r>
            <a:r>
              <a:rPr lang="ru-RU" dirty="0"/>
              <a:t>, </a:t>
            </a:r>
            <a:r>
              <a:rPr lang="ru-RU" dirty="0" err="1"/>
              <a:t>воювати</a:t>
            </a:r>
            <a:r>
              <a:rPr lang="ru-RU" dirty="0"/>
              <a:t> з ворогом,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 загоном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.</a:t>
            </a:r>
          </a:p>
        </p:txBody>
      </p:sp>
      <p:pic>
        <p:nvPicPr>
          <p:cNvPr id="6146" name="Picture 2" descr="Козак і козачка - PostArt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7100"/>
            <a:ext cx="37524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4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 Вінниччині відмовились виділяти землю для пам'ятника «Борцям за волю  України» - Vеж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1399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1915"/>
            <a:ext cx="6207225" cy="513892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err="1"/>
              <a:t>Волинська</a:t>
            </a:r>
            <a:r>
              <a:rPr lang="ru-RU" dirty="0"/>
              <a:t> шляхтянка Ганна - </a:t>
            </a:r>
            <a:r>
              <a:rPr lang="ru-RU" dirty="0" err="1"/>
              <a:t>БорзобагатаКрасенська</a:t>
            </a:r>
            <a:r>
              <a:rPr lang="ru-RU" dirty="0"/>
              <a:t> управляла казною </a:t>
            </a:r>
            <a:r>
              <a:rPr lang="ru-RU" dirty="0" err="1"/>
              <a:t>Луцької</a:t>
            </a:r>
            <a:r>
              <a:rPr lang="ru-RU" dirty="0"/>
              <a:t> </a:t>
            </a:r>
            <a:r>
              <a:rPr lang="ru-RU" dirty="0" err="1"/>
              <a:t>єпархії</a:t>
            </a:r>
            <a:r>
              <a:rPr lang="ru-RU" dirty="0"/>
              <a:t>, </a:t>
            </a:r>
            <a:r>
              <a:rPr lang="ru-RU" dirty="0" err="1"/>
              <a:t>робила</a:t>
            </a:r>
            <a:r>
              <a:rPr lang="ru-RU" dirty="0"/>
              <a:t> </a:t>
            </a:r>
            <a:r>
              <a:rPr lang="ru-RU" dirty="0" err="1"/>
              <a:t>наїзди</a:t>
            </a:r>
            <a:r>
              <a:rPr lang="ru-RU" dirty="0"/>
              <a:t> на </a:t>
            </a:r>
            <a:r>
              <a:rPr lang="ru-RU" dirty="0" err="1"/>
              <a:t>маєтки</a:t>
            </a:r>
            <a:r>
              <a:rPr lang="ru-RU" dirty="0"/>
              <a:t> </a:t>
            </a:r>
            <a:r>
              <a:rPr lang="ru-RU" dirty="0" err="1"/>
              <a:t>сусідів</a:t>
            </a:r>
            <a:r>
              <a:rPr lang="ru-RU" dirty="0"/>
              <a:t> - </a:t>
            </a:r>
            <a:r>
              <a:rPr lang="ru-RU" dirty="0" err="1"/>
              <a:t>шляхтичів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відмовлялася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 і </a:t>
            </a:r>
            <a:r>
              <a:rPr lang="ru-RU" dirty="0" err="1"/>
              <a:t>вимоги</a:t>
            </a:r>
            <a:r>
              <a:rPr lang="ru-RU" dirty="0"/>
              <a:t> самого короля. Коли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організоване</a:t>
            </a:r>
            <a:r>
              <a:rPr lang="ru-RU" dirty="0"/>
              <a:t>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ополчення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</a:t>
            </a:r>
            <a:r>
              <a:rPr lang="ru-RU" dirty="0" err="1"/>
              <a:t>воєводства</a:t>
            </a:r>
            <a:r>
              <a:rPr lang="ru-RU" dirty="0"/>
              <a:t>, то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безстрашна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одягнула</a:t>
            </a:r>
            <a:r>
              <a:rPr lang="ru-RU" dirty="0"/>
              <a:t> </a:t>
            </a:r>
            <a:r>
              <a:rPr lang="ru-RU" dirty="0" err="1"/>
              <a:t>панцир</a:t>
            </a:r>
            <a:r>
              <a:rPr lang="ru-RU" dirty="0"/>
              <a:t> і, </a:t>
            </a:r>
            <a:r>
              <a:rPr lang="ru-RU" dirty="0" err="1"/>
              <a:t>керуючи</a:t>
            </a:r>
            <a:r>
              <a:rPr lang="ru-RU" dirty="0"/>
              <a:t> гайдуками, </a:t>
            </a:r>
            <a:r>
              <a:rPr lang="ru-RU" dirty="0" err="1"/>
              <a:t>мужньо</a:t>
            </a:r>
            <a:r>
              <a:rPr lang="ru-RU" dirty="0"/>
              <a:t> </a:t>
            </a:r>
            <a:r>
              <a:rPr lang="ru-RU" dirty="0" err="1"/>
              <a:t>відбила</a:t>
            </a:r>
            <a:r>
              <a:rPr lang="ru-RU" dirty="0"/>
              <a:t> атаки </a:t>
            </a:r>
            <a:r>
              <a:rPr lang="ru-RU" dirty="0" err="1"/>
              <a:t>шляхти</a:t>
            </a:r>
            <a:r>
              <a:rPr lang="ru-RU" dirty="0"/>
              <a:t> і </a:t>
            </a:r>
            <a:r>
              <a:rPr lang="ru-RU" dirty="0" err="1"/>
              <a:t>розгромила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. </a:t>
            </a:r>
            <a:r>
              <a:rPr lang="ru-RU" dirty="0"/>
              <a:t>1584 року шляхтянка </a:t>
            </a:r>
            <a:r>
              <a:rPr lang="ru-RU" dirty="0" err="1"/>
              <a:t>Милохна</a:t>
            </a:r>
            <a:r>
              <a:rPr lang="ru-RU" dirty="0"/>
              <a:t> Осташкова з дочкою </a:t>
            </a:r>
            <a:r>
              <a:rPr lang="ru-RU" dirty="0" err="1"/>
              <a:t>Софією</a:t>
            </a:r>
            <a:r>
              <a:rPr lang="ru-RU" dirty="0"/>
              <a:t> </a:t>
            </a:r>
            <a:r>
              <a:rPr lang="ru-RU" dirty="0" err="1"/>
              <a:t>організувала</a:t>
            </a:r>
            <a:r>
              <a:rPr lang="ru-RU" dirty="0"/>
              <a:t> 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напад</a:t>
            </a:r>
            <a:r>
              <a:rPr lang="ru-RU" dirty="0"/>
              <a:t> на </a:t>
            </a:r>
            <a:r>
              <a:rPr lang="ru-RU" dirty="0" err="1"/>
              <a:t>маєток</a:t>
            </a:r>
            <a:r>
              <a:rPr lang="ru-RU" dirty="0"/>
              <a:t> шляхтича </a:t>
            </a:r>
            <a:r>
              <a:rPr lang="ru-RU" dirty="0" err="1"/>
              <a:t>Гнівоша</a:t>
            </a:r>
            <a:r>
              <a:rPr lang="ru-RU" dirty="0"/>
              <a:t> </a:t>
            </a:r>
            <a:r>
              <a:rPr lang="ru-RU" dirty="0" err="1"/>
              <a:t>Стрижевського</a:t>
            </a:r>
            <a:r>
              <a:rPr lang="ru-RU" dirty="0"/>
              <a:t> в с. </a:t>
            </a:r>
            <a:r>
              <a:rPr lang="ru-RU" dirty="0" err="1"/>
              <a:t>Дуднівцях</a:t>
            </a:r>
            <a:r>
              <a:rPr lang="ru-RU" dirty="0"/>
              <a:t> на </a:t>
            </a:r>
            <a:r>
              <a:rPr lang="ru-RU" dirty="0" err="1"/>
              <a:t>Житомирщині</a:t>
            </a:r>
            <a:r>
              <a:rPr lang="ru-RU" dirty="0"/>
              <a:t> і </a:t>
            </a:r>
            <a:r>
              <a:rPr lang="ru-RU" dirty="0" err="1"/>
              <a:t>завдала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” . Сестра полковника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Донця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кіннотника</a:t>
            </a:r>
            <a:r>
              <a:rPr lang="ru-RU" dirty="0"/>
              <a:t> брала </a:t>
            </a:r>
            <a:r>
              <a:rPr lang="ru-RU" dirty="0" err="1"/>
              <a:t>безпосередню</a:t>
            </a:r>
            <a:r>
              <a:rPr lang="ru-RU" dirty="0"/>
              <a:t> участь в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польсько-шляхетських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на </a:t>
            </a:r>
            <a:r>
              <a:rPr lang="ru-RU" dirty="0" err="1"/>
              <a:t>Волині</a:t>
            </a:r>
            <a:r>
              <a:rPr lang="ru-RU" dirty="0"/>
              <a:t> у 1649р.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однієї</a:t>
            </a:r>
            <a:r>
              <a:rPr lang="ru-RU" dirty="0"/>
              <a:t> з атак вона </a:t>
            </a:r>
            <a:r>
              <a:rPr lang="ru-RU" dirty="0" err="1" smtClean="0"/>
              <a:t>загинула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13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4680520" cy="466225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За </a:t>
            </a:r>
            <a:r>
              <a:rPr lang="ru-RU" dirty="0" err="1"/>
              <a:t>переказом</a:t>
            </a:r>
            <a:r>
              <a:rPr lang="ru-RU" dirty="0"/>
              <a:t>, </a:t>
            </a:r>
            <a:r>
              <a:rPr lang="ru-RU" dirty="0" err="1"/>
              <a:t>розвідники</a:t>
            </a:r>
            <a:r>
              <a:rPr lang="ru-RU" dirty="0"/>
              <a:t> </a:t>
            </a:r>
            <a:r>
              <a:rPr lang="ru-RU" dirty="0" err="1"/>
              <a:t>Потоцького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“особливого зла" з боку </a:t>
            </a:r>
            <a:r>
              <a:rPr lang="ru-RU" dirty="0" err="1"/>
              <a:t>козацького</a:t>
            </a:r>
            <a:r>
              <a:rPr lang="ru-RU" dirty="0"/>
              <a:t> табору є “</a:t>
            </a:r>
            <a:r>
              <a:rPr lang="ru-RU" dirty="0" err="1"/>
              <a:t>відьма</a:t>
            </a:r>
            <a:r>
              <a:rPr lang="ru-RU" dirty="0"/>
              <a:t>", яка </a:t>
            </a:r>
            <a:r>
              <a:rPr lang="ru-RU" dirty="0" err="1"/>
              <a:t>безпомилково</a:t>
            </a:r>
            <a:r>
              <a:rPr lang="ru-RU" dirty="0"/>
              <a:t> </a:t>
            </a:r>
            <a:r>
              <a:rPr lang="ru-RU" dirty="0" err="1"/>
              <a:t>влучає</a:t>
            </a:r>
            <a:r>
              <a:rPr lang="ru-RU" dirty="0"/>
              <a:t> </a:t>
            </a:r>
            <a:r>
              <a:rPr lang="ru-RU" dirty="0" err="1"/>
              <a:t>ротмістрів</a:t>
            </a:r>
            <a:r>
              <a:rPr lang="ru-RU" dirty="0"/>
              <a:t> та вельмож. </a:t>
            </a:r>
            <a:r>
              <a:rPr lang="ru-RU" dirty="0" err="1"/>
              <a:t>Перебіжчик</a:t>
            </a:r>
            <a:r>
              <a:rPr lang="ru-RU" dirty="0"/>
              <a:t> - </a:t>
            </a:r>
            <a:r>
              <a:rPr lang="ru-RU" dirty="0" err="1"/>
              <a:t>реєстровець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“ </a:t>
            </a:r>
            <a:r>
              <a:rPr lang="ru-RU" dirty="0" err="1"/>
              <a:t>відьма</a:t>
            </a:r>
            <a:r>
              <a:rPr lang="ru-RU" dirty="0"/>
              <a:t>” </a:t>
            </a:r>
            <a:r>
              <a:rPr lang="ru-RU" dirty="0" err="1"/>
              <a:t>зветься</a:t>
            </a:r>
            <a:r>
              <a:rPr lang="ru-RU" dirty="0"/>
              <a:t> Варварою Кодак. </a:t>
            </a:r>
            <a:r>
              <a:rPr lang="ru-RU" dirty="0" err="1"/>
              <a:t>Потоцький</a:t>
            </a:r>
            <a:r>
              <a:rPr lang="ru-RU" dirty="0"/>
              <a:t> наказав </a:t>
            </a:r>
            <a:r>
              <a:rPr lang="ru-RU" dirty="0" err="1"/>
              <a:t>відкривати</a:t>
            </a:r>
            <a:r>
              <a:rPr lang="ru-RU" dirty="0"/>
              <a:t> </a:t>
            </a:r>
            <a:r>
              <a:rPr lang="ru-RU" dirty="0" err="1"/>
              <a:t>гарматний</a:t>
            </a:r>
            <a:r>
              <a:rPr lang="ru-RU" dirty="0"/>
              <a:t> </a:t>
            </a:r>
            <a:r>
              <a:rPr lang="ru-RU" dirty="0" err="1"/>
              <a:t>вогонь</a:t>
            </a:r>
            <a:r>
              <a:rPr lang="ru-RU" dirty="0"/>
              <a:t> по </a:t>
            </a:r>
            <a:r>
              <a:rPr lang="ru-RU" dirty="0" err="1"/>
              <a:t>всякій</a:t>
            </a:r>
            <a:r>
              <a:rPr lang="ru-RU" dirty="0"/>
              <a:t> </a:t>
            </a:r>
            <a:r>
              <a:rPr lang="ru-RU" dirty="0" err="1"/>
              <a:t>жінці</a:t>
            </a:r>
            <a:r>
              <a:rPr lang="ru-RU" dirty="0"/>
              <a:t>, яку буде </a:t>
            </a:r>
            <a:r>
              <a:rPr lang="ru-RU" dirty="0" err="1"/>
              <a:t>помічено</a:t>
            </a:r>
            <a:r>
              <a:rPr lang="ru-RU" dirty="0"/>
              <a:t> в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шанцях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жіноцтва</a:t>
            </a:r>
            <a:r>
              <a:rPr lang="ru-RU" dirty="0"/>
              <a:t> </a:t>
            </a:r>
            <a:r>
              <a:rPr lang="ru-RU" dirty="0" err="1"/>
              <a:t>полягло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порохових</a:t>
            </a:r>
            <a:r>
              <a:rPr lang="ru-RU" dirty="0"/>
              <a:t> ядер,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загинула</a:t>
            </a:r>
            <a:r>
              <a:rPr lang="ru-RU" dirty="0"/>
              <a:t>, за </a:t>
            </a:r>
            <a:r>
              <a:rPr lang="ru-RU" dirty="0" err="1"/>
              <a:t>переказом</a:t>
            </a:r>
            <a:r>
              <a:rPr lang="ru-RU" dirty="0"/>
              <a:t>, і </a:t>
            </a:r>
            <a:r>
              <a:rPr lang="ru-RU" dirty="0" err="1"/>
              <a:t>славетна</a:t>
            </a:r>
            <a:r>
              <a:rPr lang="ru-RU" dirty="0"/>
              <a:t> Варвара </a:t>
            </a:r>
            <a:r>
              <a:rPr lang="ru-RU" dirty="0" smtClean="0"/>
              <a:t>Мотора</a:t>
            </a:r>
            <a:endParaRPr lang="ru-RU" dirty="0"/>
          </a:p>
        </p:txBody>
      </p:sp>
      <p:pic>
        <p:nvPicPr>
          <p:cNvPr id="8194" name="Picture 2" descr="Відьма - Про Украї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19" y="1844824"/>
            <a:ext cx="322794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9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5127105" cy="4806273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забирали в полон не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, але доля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трагічнішою</a:t>
            </a:r>
            <a:r>
              <a:rPr lang="ru-RU" dirty="0"/>
              <a:t>. </a:t>
            </a:r>
            <a:r>
              <a:rPr lang="ru-RU" dirty="0" err="1"/>
              <a:t>Невільниць</a:t>
            </a:r>
            <a:r>
              <a:rPr lang="ru-RU" dirty="0"/>
              <a:t> </a:t>
            </a:r>
            <a:r>
              <a:rPr lang="ru-RU" dirty="0" err="1"/>
              <a:t>чекала</a:t>
            </a:r>
            <a:r>
              <a:rPr lang="ru-RU" dirty="0"/>
              <a:t> тяжка, </a:t>
            </a:r>
            <a:r>
              <a:rPr lang="ru-RU" dirty="0" err="1"/>
              <a:t>виснажлива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в </a:t>
            </a:r>
            <a:r>
              <a:rPr lang="ru-RU" dirty="0" err="1"/>
              <a:t>маєтках</a:t>
            </a:r>
            <a:r>
              <a:rPr lang="ru-RU" dirty="0"/>
              <a:t> </a:t>
            </a:r>
            <a:r>
              <a:rPr lang="ru-RU" dirty="0" err="1"/>
              <a:t>поневолювачів</a:t>
            </a:r>
            <a:r>
              <a:rPr lang="ru-RU" dirty="0"/>
              <a:t>. А от </a:t>
            </a:r>
            <a:r>
              <a:rPr lang="ru-RU" dirty="0" err="1"/>
              <a:t>наймолодші</a:t>
            </a:r>
            <a:r>
              <a:rPr lang="ru-RU" dirty="0"/>
              <a:t> та </a:t>
            </a:r>
            <a:r>
              <a:rPr lang="ru-RU" dirty="0" err="1"/>
              <a:t>найгарніші</a:t>
            </a:r>
            <a:r>
              <a:rPr lang="ru-RU" dirty="0"/>
              <a:t> </a:t>
            </a:r>
            <a:r>
              <a:rPr lang="ru-RU" dirty="0" err="1"/>
              <a:t>потрапляли</a:t>
            </a:r>
            <a:r>
              <a:rPr lang="ru-RU" dirty="0"/>
              <a:t> до </a:t>
            </a:r>
            <a:r>
              <a:rPr lang="ru-RU" dirty="0" err="1"/>
              <a:t>гаремів</a:t>
            </a:r>
            <a:r>
              <a:rPr lang="ru-RU" dirty="0"/>
              <a:t>. </a:t>
            </a:r>
            <a:r>
              <a:rPr lang="ru-RU" dirty="0" err="1"/>
              <a:t>Українські</a:t>
            </a:r>
            <a:r>
              <a:rPr lang="ru-RU" dirty="0"/>
              <a:t> полонянки </a:t>
            </a:r>
            <a:r>
              <a:rPr lang="ru-RU" dirty="0" err="1"/>
              <a:t>цінувалися</a:t>
            </a:r>
            <a:r>
              <a:rPr lang="ru-RU" dirty="0"/>
              <a:t> на </a:t>
            </a:r>
            <a:r>
              <a:rPr lang="ru-RU" dirty="0" err="1"/>
              <a:t>невільничому</a:t>
            </a:r>
            <a:r>
              <a:rPr lang="ru-RU" dirty="0"/>
              <a:t> ринку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високо</a:t>
            </a:r>
            <a:r>
              <a:rPr lang="ru-RU" dirty="0"/>
              <a:t> за свою </a:t>
            </a:r>
            <a:r>
              <a:rPr lang="ru-RU" dirty="0" err="1"/>
              <a:t>вроду</a:t>
            </a:r>
            <a:r>
              <a:rPr lang="ru-RU" dirty="0"/>
              <a:t>, </a:t>
            </a:r>
            <a:r>
              <a:rPr lang="ru-RU" dirty="0" err="1"/>
              <a:t>розум</a:t>
            </a:r>
            <a:r>
              <a:rPr lang="ru-RU" dirty="0"/>
              <a:t> і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фізичну</a:t>
            </a:r>
            <a:r>
              <a:rPr lang="ru-RU" dirty="0"/>
              <a:t> </a:t>
            </a:r>
            <a:r>
              <a:rPr lang="ru-RU" dirty="0" err="1"/>
              <a:t>витривалість</a:t>
            </a:r>
            <a:r>
              <a:rPr lang="ru-RU" dirty="0"/>
              <a:t>. Автор </a:t>
            </a:r>
            <a:r>
              <a:rPr lang="ru-RU" dirty="0" err="1"/>
              <a:t>хроніки</a:t>
            </a:r>
            <a:r>
              <a:rPr lang="ru-RU" dirty="0"/>
              <a:t> </a:t>
            </a:r>
            <a:r>
              <a:rPr lang="en-US" dirty="0"/>
              <a:t>XVI </a:t>
            </a:r>
            <a:r>
              <a:rPr lang="ru-RU" dirty="0"/>
              <a:t>ст</a:t>
            </a:r>
            <a:r>
              <a:rPr lang="ru-RU" dirty="0" smtClean="0"/>
              <a:t>., </a:t>
            </a:r>
            <a:r>
              <a:rPr lang="ru-RU" dirty="0"/>
              <a:t>Михайло Литвин писав,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гарних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r>
              <a:rPr lang="ru-RU" dirty="0"/>
              <a:t> </a:t>
            </a:r>
            <a:r>
              <a:rPr lang="ru-RU" dirty="0" err="1"/>
              <a:t>купують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, як золото, і </a:t>
            </a:r>
            <a:r>
              <a:rPr lang="ru-RU" dirty="0" err="1"/>
              <a:t>іноді</a:t>
            </a:r>
            <a:r>
              <a:rPr lang="ru-RU" dirty="0"/>
              <a:t> тут же, на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перепродують</a:t>
            </a:r>
            <a:r>
              <a:rPr lang="ru-RU" dirty="0"/>
              <a:t> з </a:t>
            </a:r>
            <a:r>
              <a:rPr lang="ru-RU" dirty="0" err="1"/>
              <a:t>баришем</a:t>
            </a:r>
            <a:r>
              <a:rPr lang="ru-RU" dirty="0"/>
              <a:t>... “У </a:t>
            </a:r>
            <a:r>
              <a:rPr lang="ru-RU" dirty="0" err="1"/>
              <a:t>нинішнього</a:t>
            </a:r>
            <a:r>
              <a:rPr lang="ru-RU" dirty="0"/>
              <a:t> </a:t>
            </a:r>
            <a:r>
              <a:rPr lang="ru-RU" dirty="0" err="1"/>
              <a:t>турецького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писав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кохана</a:t>
            </a:r>
            <a:r>
              <a:rPr lang="ru-RU" dirty="0"/>
              <a:t> дружина,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первістка</a:t>
            </a:r>
            <a:r>
              <a:rPr lang="ru-RU" dirty="0"/>
              <a:t> і </a:t>
            </a:r>
            <a:r>
              <a:rPr lang="ru-RU" dirty="0" err="1"/>
              <a:t>спадкоємця</a:t>
            </a:r>
            <a:r>
              <a:rPr lang="ru-RU" dirty="0"/>
              <a:t>, </a:t>
            </a:r>
            <a:r>
              <a:rPr lang="ru-RU" dirty="0" err="1"/>
              <a:t>викрадена</a:t>
            </a:r>
            <a:r>
              <a:rPr lang="ru-RU" dirty="0"/>
              <a:t> з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”.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йшла</a:t>
            </a:r>
            <a:r>
              <a:rPr lang="ru-RU" dirty="0"/>
              <a:t> про дружину </a:t>
            </a:r>
            <a:r>
              <a:rPr lang="ru-RU" dirty="0" err="1"/>
              <a:t>турецького</a:t>
            </a:r>
            <a:r>
              <a:rPr lang="ru-RU" dirty="0"/>
              <a:t> султана Сулеймана і Настю </a:t>
            </a:r>
            <a:r>
              <a:rPr lang="ru-RU" dirty="0" err="1"/>
              <a:t>Лісовську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увійшла</a:t>
            </a:r>
            <a:r>
              <a:rPr lang="ru-RU" dirty="0"/>
              <a:t> в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Роксолани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вона </a:t>
            </a:r>
            <a:r>
              <a:rPr lang="ru-RU" dirty="0" err="1"/>
              <a:t>тримала</a:t>
            </a:r>
            <a:r>
              <a:rPr lang="ru-RU" dirty="0"/>
              <a:t> султана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необмеженим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endParaRPr lang="ru-RU" dirty="0"/>
          </a:p>
        </p:txBody>
      </p:sp>
      <p:pic>
        <p:nvPicPr>
          <p:cNvPr id="9218" name="Picture 2" descr="Роксолан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16" y="2132856"/>
            <a:ext cx="2376264" cy="34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0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5847185" cy="440740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Роксолана</a:t>
            </a:r>
            <a:r>
              <a:rPr lang="ru-RU" dirty="0"/>
              <a:t>, але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українки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дружинами </a:t>
            </a:r>
            <a:r>
              <a:rPr lang="ru-RU" dirty="0" err="1"/>
              <a:t>турецьких</a:t>
            </a:r>
            <a:r>
              <a:rPr lang="ru-RU" dirty="0"/>
              <a:t> </a:t>
            </a:r>
            <a:r>
              <a:rPr lang="ru-RU" dirty="0" err="1"/>
              <a:t>султанів</a:t>
            </a:r>
            <a:r>
              <a:rPr lang="ru-RU" dirty="0"/>
              <a:t>: Османа </a:t>
            </a:r>
            <a:r>
              <a:rPr lang="ru-RU" dirty="0" err="1"/>
              <a:t>іі</a:t>
            </a:r>
            <a:r>
              <a:rPr lang="ru-RU" dirty="0"/>
              <a:t> (1618-1622рр.), </a:t>
            </a:r>
            <a:r>
              <a:rPr lang="ru-RU" dirty="0" err="1"/>
              <a:t>ібрагіма</a:t>
            </a:r>
            <a:r>
              <a:rPr lang="ru-RU" dirty="0"/>
              <a:t> (1640-1648рр.), </a:t>
            </a:r>
            <a:r>
              <a:rPr lang="ru-RU" dirty="0" err="1"/>
              <a:t>Мустафи</a:t>
            </a:r>
            <a:r>
              <a:rPr lang="ru-RU" dirty="0"/>
              <a:t> </a:t>
            </a:r>
            <a:r>
              <a:rPr lang="ru-RU" dirty="0" err="1"/>
              <a:t>іі</a:t>
            </a:r>
            <a:r>
              <a:rPr lang="ru-RU" dirty="0"/>
              <a:t> (1695-1703рр.) та матерями </a:t>
            </a:r>
            <a:r>
              <a:rPr lang="ru-RU" dirty="0" err="1"/>
              <a:t>Мухамеда</a:t>
            </a:r>
            <a:r>
              <a:rPr lang="ru-RU" dirty="0"/>
              <a:t> </a:t>
            </a:r>
            <a:r>
              <a:rPr lang="en-US" dirty="0"/>
              <a:t>IV (1648-1687</a:t>
            </a:r>
            <a:r>
              <a:rPr lang="ru-RU" dirty="0" err="1"/>
              <a:t>рр</a:t>
            </a:r>
            <a:r>
              <a:rPr lang="ru-RU" dirty="0"/>
              <a:t>.) і Османа ІІІ (1754-1757рр</a:t>
            </a:r>
            <a:r>
              <a:rPr lang="ru-RU" dirty="0" smtClean="0"/>
              <a:t>.). </a:t>
            </a:r>
            <a:r>
              <a:rPr lang="ru-RU" dirty="0" err="1"/>
              <a:t>Улюблена</a:t>
            </a:r>
            <a:r>
              <a:rPr lang="ru-RU" dirty="0"/>
              <a:t> дружина </a:t>
            </a:r>
            <a:r>
              <a:rPr lang="ru-RU" dirty="0" err="1"/>
              <a:t>кримського</a:t>
            </a:r>
            <a:r>
              <a:rPr lang="ru-RU" dirty="0"/>
              <a:t> хана </a:t>
            </a:r>
            <a:r>
              <a:rPr lang="ru-RU" dirty="0" err="1"/>
              <a:t>ІсламГірея</a:t>
            </a:r>
            <a:r>
              <a:rPr lang="ru-RU" dirty="0"/>
              <a:t>, </a:t>
            </a:r>
            <a:r>
              <a:rPr lang="ru-RU" dirty="0" err="1"/>
              <a:t>українка</a:t>
            </a:r>
            <a:r>
              <a:rPr lang="ru-RU" dirty="0"/>
              <a:t>, </a:t>
            </a:r>
            <a:r>
              <a:rPr lang="ru-RU" dirty="0" err="1"/>
              <a:t>отруїла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за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зрадив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 smtClean="0"/>
              <a:t>шляхтичі</a:t>
            </a:r>
            <a:r>
              <a:rPr lang="ru-RU" dirty="0" smtClean="0"/>
              <a:t>. </a:t>
            </a:r>
          </a:p>
          <a:p>
            <a:pPr marL="45720" indent="0">
              <a:buNone/>
            </a:pPr>
            <a:r>
              <a:rPr lang="ru-RU" dirty="0" err="1" smtClean="0"/>
              <a:t>Рятуватися</a:t>
            </a:r>
            <a:r>
              <a:rPr lang="ru-RU" dirty="0" smtClean="0"/>
              <a:t> </a:t>
            </a:r>
            <a:r>
              <a:rPr lang="ru-RU" dirty="0" err="1"/>
              <a:t>втечею</a:t>
            </a:r>
            <a:r>
              <a:rPr lang="ru-RU" dirty="0"/>
              <a:t> з </a:t>
            </a:r>
            <a:r>
              <a:rPr lang="ru-RU" dirty="0" err="1"/>
              <a:t>турецько-татарської</a:t>
            </a:r>
            <a:r>
              <a:rPr lang="ru-RU" dirty="0"/>
              <a:t> </a:t>
            </a:r>
            <a:r>
              <a:rPr lang="ru-RU" dirty="0" err="1"/>
              <a:t>неволі</a:t>
            </a:r>
            <a:r>
              <a:rPr lang="ru-RU" dirty="0"/>
              <a:t> могли, в основному,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. </a:t>
            </a:r>
            <a:r>
              <a:rPr lang="ru-RU" dirty="0" err="1"/>
              <a:t>Жінки-невільниці</a:t>
            </a:r>
            <a:r>
              <a:rPr lang="ru-RU" dirty="0"/>
              <a:t> </a:t>
            </a:r>
            <a:r>
              <a:rPr lang="ru-RU" dirty="0" err="1"/>
              <a:t>діставали</a:t>
            </a:r>
            <a:r>
              <a:rPr lang="ru-RU" dirty="0"/>
              <a:t> </a:t>
            </a:r>
            <a:r>
              <a:rPr lang="ru-RU" dirty="0" err="1"/>
              <a:t>визволення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рук </a:t>
            </a:r>
            <a:r>
              <a:rPr lang="ru-RU" dirty="0" err="1"/>
              <a:t>козаків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нападів</a:t>
            </a:r>
            <a:r>
              <a:rPr lang="ru-RU" dirty="0"/>
              <a:t> на </a:t>
            </a:r>
            <a:r>
              <a:rPr lang="ru-RU" dirty="0" err="1"/>
              <a:t>турецько-татарські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зрідка</a:t>
            </a:r>
            <a:r>
              <a:rPr lang="ru-RU" dirty="0"/>
              <a:t>, - шляхом </a:t>
            </a:r>
            <a:r>
              <a:rPr lang="ru-RU" dirty="0" err="1"/>
              <a:t>викупу</a:t>
            </a:r>
            <a:r>
              <a:rPr lang="ru-RU" dirty="0"/>
              <a:t>.</a:t>
            </a:r>
          </a:p>
        </p:txBody>
      </p:sp>
      <p:pic>
        <p:nvPicPr>
          <p:cNvPr id="10242" name="Picture 2" descr="Жіночий султанат: одна українка розпочала, інша українка закінчила.  Нурбану-султан – «сяюча» невістка Роксолани | Історичні дописи від Рудої  Па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8404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7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С</a:t>
            </a:r>
            <a:r>
              <a:rPr lang="ru-RU" dirty="0" err="1" smtClean="0"/>
              <a:t>ьогодні</a:t>
            </a:r>
            <a:r>
              <a:rPr lang="ru-RU" dirty="0" smtClean="0"/>
              <a:t> ж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 </a:t>
            </a:r>
            <a:r>
              <a:rPr lang="ru-RU" dirty="0" err="1"/>
              <a:t>переосмислення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стрімке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 smtClean="0"/>
              <a:t>політиці</a:t>
            </a:r>
            <a:r>
              <a:rPr lang="ru-RU" dirty="0" smtClean="0"/>
              <a:t> та </a:t>
            </a:r>
            <a:r>
              <a:rPr lang="ru-RU" dirty="0" err="1" smtClean="0"/>
              <a:t>бізнесі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С</a:t>
            </a:r>
            <a:r>
              <a:rPr lang="ru-RU" dirty="0" err="1" smtClean="0"/>
              <a:t>успільна</a:t>
            </a:r>
            <a:r>
              <a:rPr lang="ru-RU" dirty="0" smtClean="0"/>
              <a:t> </a:t>
            </a:r>
            <a:r>
              <a:rPr lang="ru-RU" dirty="0" err="1"/>
              <a:t>свідомість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прийшла</a:t>
            </a:r>
            <a:r>
              <a:rPr lang="ru-RU" dirty="0"/>
              <a:t> до </a:t>
            </a:r>
            <a:r>
              <a:rPr lang="ru-RU" dirty="0" err="1"/>
              <a:t>визнання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гендерна </a:t>
            </a:r>
            <a:r>
              <a:rPr lang="ru-RU" dirty="0" err="1"/>
              <a:t>рівність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засадничий</a:t>
            </a:r>
            <a:r>
              <a:rPr lang="ru-RU" dirty="0"/>
              <a:t> принцип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гендерна </a:t>
            </a:r>
            <a:r>
              <a:rPr lang="ru-RU" dirty="0" err="1"/>
              <a:t>рівність</a:t>
            </a:r>
            <a:r>
              <a:rPr lang="ru-RU" dirty="0"/>
              <a:t> – </a:t>
            </a:r>
            <a:r>
              <a:rPr lang="ru-RU" dirty="0" err="1"/>
              <a:t>потужний</a:t>
            </a:r>
            <a:r>
              <a:rPr lang="ru-RU" dirty="0"/>
              <a:t> ресурс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моральне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але й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вимірюватися</a:t>
            </a:r>
            <a:r>
              <a:rPr lang="ru-RU" dirty="0"/>
              <a:t> у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категоріях</a:t>
            </a:r>
            <a:r>
              <a:rPr lang="ru-RU" dirty="0"/>
              <a:t> і цифрах</a:t>
            </a:r>
          </a:p>
        </p:txBody>
      </p:sp>
      <p:pic>
        <p:nvPicPr>
          <p:cNvPr id="3074" name="Picture 2" descr="Равенство полов веся блюда иллюстрация вектора. иллюстрации насчитывающей  равенство - 1494833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38228"/>
            <a:ext cx="25046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81260" cy="105439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19944" y="70108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українка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599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3">
      <a:dk1>
        <a:sysClr val="windowText" lastClr="000000"/>
      </a:dk1>
      <a:lt1>
        <a:sysClr val="window" lastClr="FFFFFF"/>
      </a:lt1>
      <a:dk2>
        <a:srgbClr val="005878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107</TotalTime>
  <Words>909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Franklin Gothic Medium</vt:lpstr>
      <vt:lpstr>Wingdings</vt:lpstr>
      <vt:lpstr>Wingdings 2</vt:lpstr>
      <vt:lpstr>Сетка</vt:lpstr>
      <vt:lpstr>Міністерство освіти і науки України  Придніпровська державна академія будівництва та архітектури  Навчально-науковий інститут інноваційних освітніх технологій  Кафдра українознавства, документознавства  та інформаційної діяльності   Студентський науковий гурток  «Твоє. Цикл подорожей неосяжним: українотворчі студії»  роль  жінки в  українському суспільстві            Виконала ст. гр. БЦІ-19-5 Абдул Аміна  Дніпро 2021 </vt:lpstr>
      <vt:lpstr>Як мінявся статус української жінки? </vt:lpstr>
      <vt:lpstr>Роль Жінок під час козацької доби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Видатні українки </vt:lpstr>
      <vt:lpstr>Презентация PowerPoint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жінки в  українському суспільстві</dc:title>
  <dc:creator>Пользователь</dc:creator>
  <cp:lastModifiedBy>Oksana</cp:lastModifiedBy>
  <cp:revision>13</cp:revision>
  <dcterms:created xsi:type="dcterms:W3CDTF">2021-03-04T17:47:05Z</dcterms:created>
  <dcterms:modified xsi:type="dcterms:W3CDTF">2021-03-24T14:31:56Z</dcterms:modified>
</cp:coreProperties>
</file>