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59" r:id="rId17"/>
    <p:sldId id="260" r:id="rId18"/>
    <p:sldId id="261" r:id="rId19"/>
    <p:sldId id="279" r:id="rId20"/>
    <p:sldId id="280" r:id="rId21"/>
    <p:sldId id="262" r:id="rId22"/>
    <p:sldId id="263" r:id="rId23"/>
    <p:sldId id="264" r:id="rId24"/>
    <p:sldId id="26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C688D8-BEF4-4B94-AB1A-763B8305C50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D29E29-F59E-4283-970C-7FC85174BF7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FF00"/>
                </a:solidFill>
              </a:rPr>
              <a:t>Оптимізація процесу адаптації першокурсників</a:t>
            </a:r>
            <a:br>
              <a:rPr lang="uk-UA" dirty="0">
                <a:solidFill>
                  <a:srgbClr val="FFFF00"/>
                </a:solidFill>
              </a:rPr>
            </a:br>
            <a:r>
              <a:rPr lang="uk-UA" dirty="0">
                <a:solidFill>
                  <a:srgbClr val="FFFF00"/>
                </a:solidFill>
              </a:rPr>
              <a:t>до ЗВО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7854696" cy="1752600"/>
          </a:xfrm>
        </p:spPr>
        <p:txBody>
          <a:bodyPr/>
          <a:lstStyle/>
          <a:p>
            <a:r>
              <a:rPr lang="uk-UA" b="1" dirty="0">
                <a:solidFill>
                  <a:srgbClr val="FFFF00"/>
                </a:solidFill>
              </a:rPr>
              <a:t>Керівник психологічної служби ДВНЗ ПДАБА</a:t>
            </a:r>
          </a:p>
          <a:p>
            <a:r>
              <a:rPr lang="uk-UA" b="1" dirty="0">
                <a:solidFill>
                  <a:srgbClr val="FFFF00"/>
                </a:solidFill>
              </a:rPr>
              <a:t>доктор філософії</a:t>
            </a:r>
          </a:p>
          <a:p>
            <a:r>
              <a:rPr lang="uk-UA" b="1" dirty="0">
                <a:solidFill>
                  <a:srgbClr val="FFFF00"/>
                </a:solidFill>
              </a:rPr>
              <a:t>Складановська Марина Григорівна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Результати дослідження свідчать, що завдяки зусиллям викладачів, матеріал лекції вважають зрозумілим 67% опитаних, 90% вважають, що вони вміють конспектувати лекцію, хоча в дійсності це виявляються записи під диктування в повільному темпі. Конспектувати ж матеріал першоджерела, писати реферати вміють, за їх власною оцінкою, 51% опитаних.</a:t>
            </a:r>
          </a:p>
        </p:txBody>
      </p:sp>
    </p:spTree>
    <p:extLst>
      <p:ext uri="{BB962C8B-B14F-4D97-AF65-F5344CB8AC3E}">
        <p14:creationId xmlns:p14="http://schemas.microsoft.com/office/powerpoint/2010/main" val="1765037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Саме цей вектор процесу адаптації першокурсника є, на наш погляд, ключовою ланкою у формуванні цілісної соціально-професійної компетенції майбутнього фахівця, її інтелектуального й особистісного рівня.</a:t>
            </a:r>
          </a:p>
        </p:txBody>
      </p:sp>
    </p:spTree>
    <p:extLst>
      <p:ext uri="{BB962C8B-B14F-4D97-AF65-F5344CB8AC3E}">
        <p14:creationId xmlns:p14="http://schemas.microsoft.com/office/powerpoint/2010/main" val="181554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FFFF00"/>
                </a:solidFill>
              </a:rPr>
              <a:t>В </a:t>
            </a:r>
            <a:r>
              <a:rPr lang="ru-RU" dirty="0" err="1">
                <a:solidFill>
                  <a:srgbClr val="FFFF00"/>
                </a:solidFill>
              </a:rPr>
              <a:t>особистісному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плані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основним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стає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розвиток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рефлексії</a:t>
            </a:r>
            <a:r>
              <a:rPr lang="ru-RU" dirty="0">
                <a:solidFill>
                  <a:srgbClr val="FFFF00"/>
                </a:solidFill>
              </a:rPr>
              <a:t> студента, </a:t>
            </a:r>
            <a:r>
              <a:rPr lang="ru-RU" dirty="0" err="1">
                <a:solidFill>
                  <a:srgbClr val="FFFF00"/>
                </a:solidFill>
              </a:rPr>
              <a:t>усвідомлення</a:t>
            </a:r>
            <a:r>
              <a:rPr lang="ru-RU" dirty="0">
                <a:solidFill>
                  <a:srgbClr val="FFFF00"/>
                </a:solidFill>
              </a:rPr>
              <a:t> себе </a:t>
            </a:r>
            <a:r>
              <a:rPr lang="ru-RU" dirty="0" err="1">
                <a:solidFill>
                  <a:srgbClr val="FFFF00"/>
                </a:solidFill>
              </a:rPr>
              <a:t>суб'єктом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діяльності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uk-UA" b="1" u="sng" dirty="0">
                <a:solidFill>
                  <a:srgbClr val="FFFF00"/>
                </a:solidFill>
              </a:rPr>
              <a:t>Психологічна служба ПДАБА проводить </a:t>
            </a:r>
            <a:r>
              <a:rPr lang="uk-UA" dirty="0">
                <a:solidFill>
                  <a:srgbClr val="FFFF00"/>
                </a:solidFill>
              </a:rPr>
              <a:t> семінари-тренінги розвитку пам’яті, уваги, мислення, інтелекту. Також ми запрошуємо на індивідуальні консультації як студентів, так і кураторів, щоб з’ясувати академічні проблеми і знайти дидактичні шляхи їх розв’язання.</a:t>
            </a:r>
          </a:p>
        </p:txBody>
      </p:sp>
    </p:spTree>
    <p:extLst>
      <p:ext uri="{BB962C8B-B14F-4D97-AF65-F5344CB8AC3E}">
        <p14:creationId xmlns:p14="http://schemas.microsoft.com/office/powerpoint/2010/main" val="1587531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3600" b="1" dirty="0">
                <a:solidFill>
                  <a:srgbClr val="FFFF00"/>
                </a:solidFill>
              </a:rPr>
              <a:t>Соціально-психологічна складова адаптації</a:t>
            </a:r>
          </a:p>
        </p:txBody>
      </p:sp>
      <p:pic>
        <p:nvPicPr>
          <p:cNvPr id="4098" name="Picture 2" descr="Как заигравшийся студент может облегчить себе учебу | Gothic- Сайт игры  Готика |Risen|">
            <a:extLst>
              <a:ext uri="{FF2B5EF4-FFF2-40B4-BE49-F238E27FC236}">
                <a16:creationId xmlns:a16="http://schemas.microsoft.com/office/drawing/2014/main" id="{7C872C9A-0AB2-4393-8903-94F90291C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7632848" cy="429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780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Перший рік навчання - це етап цілісного розвитку особистості, входження в нову соціальну роль. Бажання стати повноцінним членом нового колективу може гальмуватися як особистісними особливостями (боязливість, невміння спілкуватися, відсутність ініціативи), так і браком інформованості про </a:t>
            </a:r>
            <a:r>
              <a:rPr lang="uk-UA" dirty="0" err="1">
                <a:solidFill>
                  <a:srgbClr val="FFFF00"/>
                </a:solidFill>
              </a:rPr>
              <a:t>позааудиторні</a:t>
            </a:r>
            <a:r>
              <a:rPr lang="uk-UA" dirty="0">
                <a:solidFill>
                  <a:srgbClr val="FFFF00"/>
                </a:solidFill>
              </a:rPr>
              <a:t> заходи, студентське самоврядування, роботу клубів, секцій, центрів.</a:t>
            </a:r>
          </a:p>
        </p:txBody>
      </p:sp>
    </p:spTree>
    <p:extLst>
      <p:ext uri="{BB962C8B-B14F-4D97-AF65-F5344CB8AC3E}">
        <p14:creationId xmlns:p14="http://schemas.microsoft.com/office/powerpoint/2010/main" val="2430610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b="1" u="sng" dirty="0">
                <a:solidFill>
                  <a:srgbClr val="FFFF00"/>
                </a:solidFill>
              </a:rPr>
              <a:t>Психологічна служба ПДАБА проводить</a:t>
            </a:r>
            <a:r>
              <a:rPr lang="uk-UA" dirty="0">
                <a:solidFill>
                  <a:srgbClr val="FFFF00"/>
                </a:solidFill>
              </a:rPr>
              <a:t> в групах тренінг-</a:t>
            </a:r>
            <a:r>
              <a:rPr lang="uk-UA" dirty="0" err="1">
                <a:solidFill>
                  <a:srgbClr val="FFFF00"/>
                </a:solidFill>
              </a:rPr>
              <a:t>антистрес</a:t>
            </a:r>
            <a:r>
              <a:rPr lang="uk-UA" dirty="0">
                <a:solidFill>
                  <a:srgbClr val="FFFF00"/>
                </a:solidFill>
              </a:rPr>
              <a:t>, тренінги спілкування, круглі столи «Я – цілий світ», «Психологія кохання», «Особливості чоловічої та жіночої психології», а також індивідуальні консультації психолога з особистих проблем.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Результати нашого дослідження подано на наступному слайді.</a:t>
            </a:r>
          </a:p>
        </p:txBody>
      </p:sp>
    </p:spTree>
    <p:extLst>
      <p:ext uri="{BB962C8B-B14F-4D97-AF65-F5344CB8AC3E}">
        <p14:creationId xmlns:p14="http://schemas.microsoft.com/office/powerpoint/2010/main" val="3034273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0" y="0"/>
          <a:ext cx="9144000" cy="670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Диаграмма" r:id="rId3" imgW="5381541" imgH="3943460" progId="MSGraph.Chart.8">
                  <p:embed/>
                </p:oleObj>
              </mc:Choice>
              <mc:Fallback>
                <p:oleObj name="Диаграмма" r:id="rId3" imgW="5381541" imgH="3943460" progId="MSGraph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70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rgbClr val="FFFF00"/>
                </a:solidFill>
              </a:rPr>
              <a:t>Розвиток творчої особистості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5122" name="Picture 2" descr="7 талисманов, которые помогут в учебе — Женский журнал &quot;ЗОЛОТОЙ&quot;">
            <a:extLst>
              <a:ext uri="{FF2B5EF4-FFF2-40B4-BE49-F238E27FC236}">
                <a16:creationId xmlns:a16="http://schemas.microsoft.com/office/drawing/2014/main" id="{A9D0E229-A675-4FF4-9645-46048F06C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520186" cy="486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Необхідною умовою процесу адаптації першокурсника до вищого навчального закладу є розкриття творчого потенціалу кожного студента, розвиток його креативності.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Цьому сприяють впровадження в процесі навчання таких активних форм і методів його організації, що використовують проблемні ситуації, вправи на розвиток продуктивного і творчого мислення, індивідуалізацію рівня навчальних задач, відповідно до границі зони найближчого розвитку і зони актуального розвитку студента.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Розкрити свої творчі можливості, сформувати позитивну пізнавальну мотивацію студент може тільки в доброзичливій спокійній атмосфері, відчуваючи зацікавленість у його вдосконаленні, прагнення до розуміння його емоційного стану, його роздумів, його проблем.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Варто підкреслити, що всі інноваційні технології повинні задовольняти головній умові: </a:t>
            </a:r>
            <a:r>
              <a:rPr lang="uk-UA" b="1">
                <a:solidFill>
                  <a:srgbClr val="FFFF00"/>
                </a:solidFill>
              </a:rPr>
              <a:t>бути здоров’язберігаючими</a:t>
            </a:r>
            <a:r>
              <a:rPr lang="uk-UA" b="1" dirty="0">
                <a:solidFill>
                  <a:srgbClr val="FFFF00"/>
                </a:solidFill>
              </a:rPr>
              <a:t>.</a:t>
            </a:r>
            <a:endParaRPr lang="uk-U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7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Ломка динамічних стереотипів при переході від шкільної до системи навчання у вищій школі, зміна побутових умов для іногородніх студентів, нове соціальне середовище - усе це супроводжує першокурсника і вимагає формування психологічних механізмів адаптації особистості вчорашнього школяра до нових умов життя і діяльності. Цей процес найчастіше буває болісним, викликає стресові ситуації, занижену самооцінку або, навпаки, бажання самоствердитися в новому колективі з проявами девіантної поведінки (розв'язність, зухвалість, алкоголь, нікотин, наркотики).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>
                <a:solidFill>
                  <a:srgbClr val="FFFF00"/>
                </a:solidFill>
              </a:rPr>
              <a:t>Психологічна служба ПДАБА</a:t>
            </a:r>
            <a:r>
              <a:rPr lang="uk-UA" dirty="0">
                <a:solidFill>
                  <a:srgbClr val="FFFF00"/>
                </a:solidFill>
              </a:rPr>
              <a:t> успішно проводить тренінги креативності та тренінги-</a:t>
            </a:r>
            <a:r>
              <a:rPr lang="uk-UA" dirty="0" err="1">
                <a:solidFill>
                  <a:srgbClr val="FFFF00"/>
                </a:solidFill>
              </a:rPr>
              <a:t>антистрес</a:t>
            </a:r>
            <a:r>
              <a:rPr lang="uk-UA" dirty="0">
                <a:solidFill>
                  <a:srgbClr val="FFFF00"/>
                </a:solidFill>
              </a:rPr>
              <a:t> для тих, хто висловлює зацікавленість у своєму розвитку та вдосконаленні.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Для викладачів також пропонуємо тренінги протидії емоційному вигорянню.</a:t>
            </a:r>
          </a:p>
        </p:txBody>
      </p:sp>
    </p:spTree>
    <p:extLst>
      <p:ext uri="{BB962C8B-B14F-4D97-AF65-F5344CB8AC3E}">
        <p14:creationId xmlns:p14="http://schemas.microsoft.com/office/powerpoint/2010/main" val="3600716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064896" cy="5688632"/>
          </a:xfrm>
        </p:spPr>
        <p:txBody>
          <a:bodyPr/>
          <a:lstStyle/>
          <a:p>
            <a:pPr algn="just"/>
            <a:r>
              <a:rPr lang="uk-UA" b="1" dirty="0">
                <a:solidFill>
                  <a:srgbClr val="FFFF00"/>
                </a:solidFill>
              </a:rPr>
              <a:t>Підсумуємо вищезазначене.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Основна мета оптимізації процесу адаптації студента до вищого навчального закладу – це створення умов розвитку, самовдосконалення і розкриття творчого потенціалу особистості студента.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Підвищення мотивації і, як наслідок, зацікавленості і працездатності дозволяє компенсувати недостатній розвиток пізнавальних психічних процесів і інтелектуальних умінь учорашнього школяра.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Ми бачимо таки шляхи вирішення зазначених проблем: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психолого-педагогічна підготовка кураторів студентських груп;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впровадження інноваційних технологій в педагогічному процесі;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підвищення психолого-педагогічної кваліфікації викладацького складу вищого навчального закладу;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робота з обдарованою молоддю, розвиток креативності студентів в процесі навчання;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розвиток студентської ініціативи і самоврядування;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психологічне забезпечення методичної і навчально-виховної роботи у вищому навчальному закладі;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психологічне супроводження розвитку особистості студента в процесі навчання: опанування навичок самостійної роботи, комунікативних навичок, розкриття психологічних особливостей розвитку власного творчого потенціалу, розв’язування особистісних проблем;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створення в університеті атмосфери пріоритету знань, інтелекту, духовних цінностей, творчості.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 anchor="ctr">
            <a:normAutofit/>
          </a:bodyPr>
          <a:lstStyle/>
          <a:p>
            <a:pPr algn="ctr"/>
            <a:r>
              <a:rPr lang="uk-UA" sz="4800" b="1" dirty="0">
                <a:solidFill>
                  <a:srgbClr val="FFFF00"/>
                </a:solidFill>
              </a:rPr>
              <a:t>Дякую за увагу.</a:t>
            </a:r>
          </a:p>
          <a:p>
            <a:pPr algn="ctr"/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У нашому дослідженні ми розглядали адаптацію першокурсника до вищого навчального закладу як багатовекторну модель, що складається, принаймні, з наступних складових: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Організаційна;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Академічна (дидактична);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•	Соціально-психологічна.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Тривалість цього процесу не завжди обмежується першим роком навчання. Іноді адаптація студента до нових умов, створення колективу групи продовжується протягом і другого року навчання.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8F71021-55C8-43CF-ACAF-5C278B724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1531"/>
            <a:ext cx="6624736" cy="494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-8344"/>
            <a:ext cx="8064896" cy="568863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3600" b="1" dirty="0">
                <a:solidFill>
                  <a:srgbClr val="FFFF00"/>
                </a:solidFill>
              </a:rPr>
              <a:t>Організаційна складова процесу адаптації</a:t>
            </a:r>
          </a:p>
        </p:txBody>
      </p:sp>
    </p:spTree>
    <p:extLst>
      <p:ext uri="{BB962C8B-B14F-4D97-AF65-F5344CB8AC3E}">
        <p14:creationId xmlns:p14="http://schemas.microsoft.com/office/powerpoint/2010/main" val="3696212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Організаційна складового процесу адаптації пов'язана, перш за все, з одержанням студентом інформації про розклад занять, місце знаходження аудиторій, бібліотек, кабінетів і лабораторій, консультації  викладачів, організацію навчального процесу і контролю (ці ускладнення в перші місяці навчання в університеті відзначили 95% опитаних).</a:t>
            </a:r>
          </a:p>
        </p:txBody>
      </p:sp>
    </p:spTree>
    <p:extLst>
      <p:ext uri="{BB962C8B-B14F-4D97-AF65-F5344CB8AC3E}">
        <p14:creationId xmlns:p14="http://schemas.microsoft.com/office/powerpoint/2010/main" val="2167142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>
                <a:solidFill>
                  <a:srgbClr val="FFFF00"/>
                </a:solidFill>
              </a:rPr>
              <a:t>Ми пропонуємо кураторам</a:t>
            </a:r>
            <a:r>
              <a:rPr lang="uk-UA" dirty="0">
                <a:solidFill>
                  <a:srgbClr val="FFFF00"/>
                </a:solidFill>
              </a:rPr>
              <a:t> зробити план розташування аудиторій і служб академії й надіслати всім першокурсникам. Не проходьте повз зграйки «новоспечених» студентів, які непорозуміло озираються в коридорах в пошуках аудиторій, навіть якщо це не ваша група і не ваш факультет. Допоможіть, роз’ясніть!</a:t>
            </a:r>
          </a:p>
        </p:txBody>
      </p:sp>
    </p:spTree>
    <p:extLst>
      <p:ext uri="{BB962C8B-B14F-4D97-AF65-F5344CB8AC3E}">
        <p14:creationId xmlns:p14="http://schemas.microsoft.com/office/powerpoint/2010/main" val="2328208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72072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b="1" u="sng" dirty="0">
                <a:solidFill>
                  <a:srgbClr val="FFFF00"/>
                </a:solidFill>
              </a:rPr>
              <a:t>Психологічна служба пропонує</a:t>
            </a:r>
            <a:r>
              <a:rPr lang="uk-UA" dirty="0">
                <a:solidFill>
                  <a:srgbClr val="FFFF00"/>
                </a:solidFill>
              </a:rPr>
              <a:t> провести першу кураторську годину у форматі самопрезентації кожного зі студентів і куратора. Психолог може допомогти створити більш невимушену атмосферу, розповісти про закони першого враження, невербальну комунікацію.</a:t>
            </a:r>
          </a:p>
        </p:txBody>
      </p:sp>
    </p:spTree>
    <p:extLst>
      <p:ext uri="{BB962C8B-B14F-4D97-AF65-F5344CB8AC3E}">
        <p14:creationId xmlns:p14="http://schemas.microsoft.com/office/powerpoint/2010/main" val="314760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568863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3600" dirty="0">
                <a:solidFill>
                  <a:srgbClr val="FFFF00"/>
                </a:solidFill>
              </a:rPr>
              <a:t>Академічна (дидактична) складова адаптації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F07FBE6-9964-4047-9016-680CB3D0D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348880"/>
            <a:ext cx="5753100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2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FFFF00"/>
                </a:solidFill>
              </a:rPr>
              <a:t>Найважливіші труднощі у навчанні на першому курсі – це обсяг навчального матеріалу, який значно перебільшує програму одного року в школі. Основне значення набувають пошук, переробка і розуміння інформації.</a:t>
            </a:r>
          </a:p>
          <a:p>
            <a:pPr algn="just">
              <a:lnSpc>
                <a:spcPct val="150000"/>
              </a:lnSpc>
            </a:pPr>
            <a:r>
              <a:rPr lang="ru-RU" dirty="0" err="1">
                <a:solidFill>
                  <a:srgbClr val="FFFF00"/>
                </a:solidFill>
              </a:rPr>
              <a:t>Основні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навички</a:t>
            </a:r>
            <a:r>
              <a:rPr lang="ru-RU" dirty="0">
                <a:solidFill>
                  <a:srgbClr val="FFFF00"/>
                </a:solidFill>
              </a:rPr>
              <a:t> й </a:t>
            </a:r>
            <a:r>
              <a:rPr lang="ru-RU" dirty="0" err="1">
                <a:solidFill>
                  <a:srgbClr val="FFFF00"/>
                </a:solidFill>
              </a:rPr>
              <a:t>уміння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самостійної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роботи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повинні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формуватися</a:t>
            </a:r>
            <a:r>
              <a:rPr lang="ru-RU" dirty="0">
                <a:solidFill>
                  <a:srgbClr val="FFFF00"/>
                </a:solidFill>
              </a:rPr>
              <a:t> в </a:t>
            </a:r>
            <a:r>
              <a:rPr lang="ru-RU" dirty="0" err="1">
                <a:solidFill>
                  <a:srgbClr val="FFFF00"/>
                </a:solidFill>
              </a:rPr>
              <a:t>середній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школі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однак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найчастіше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цього</a:t>
            </a:r>
            <a:r>
              <a:rPr lang="ru-RU" dirty="0">
                <a:solidFill>
                  <a:srgbClr val="FFFF00"/>
                </a:solidFill>
              </a:rPr>
              <a:t> не </a:t>
            </a:r>
            <a:r>
              <a:rPr lang="ru-RU" dirty="0" err="1">
                <a:solidFill>
                  <a:srgbClr val="FFFF00"/>
                </a:solidFill>
              </a:rPr>
              <a:t>відбувається</a:t>
            </a:r>
            <a:r>
              <a:rPr lang="ru-RU" dirty="0">
                <a:solidFill>
                  <a:srgbClr val="FFFF00"/>
                </a:solidFill>
              </a:rPr>
              <a:t>.</a:t>
            </a:r>
            <a:endParaRPr lang="uk-U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03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4005</TotalTime>
  <Words>764</Words>
  <Application>Microsoft Office PowerPoint</Application>
  <PresentationFormat>Экран (4:3)</PresentationFormat>
  <Paragraphs>45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Constantia</vt:lpstr>
      <vt:lpstr>Wingdings 2</vt:lpstr>
      <vt:lpstr>Поток</vt:lpstr>
      <vt:lpstr>Диаграмма</vt:lpstr>
      <vt:lpstr>Оптимізація процесу адаптації першокурсників до ЗВО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Психолого-педагогічні аспекти якості сучасної вищої освіти</dc:title>
  <dc:creator>marina</dc:creator>
  <cp:lastModifiedBy>Марина</cp:lastModifiedBy>
  <cp:revision>45</cp:revision>
  <dcterms:created xsi:type="dcterms:W3CDTF">2019-12-21T07:56:14Z</dcterms:created>
  <dcterms:modified xsi:type="dcterms:W3CDTF">2020-11-03T10:08:59Z</dcterms:modified>
</cp:coreProperties>
</file>