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8" r:id="rId14"/>
    <p:sldId id="279" r:id="rId15"/>
    <p:sldId id="273" r:id="rId16"/>
    <p:sldId id="274" r:id="rId17"/>
    <p:sldId id="275" r:id="rId18"/>
    <p:sldId id="280" r:id="rId19"/>
    <p:sldId id="281" r:id="rId20"/>
    <p:sldId id="276" r:id="rId21"/>
    <p:sldId id="277" r:id="rId22"/>
    <p:sldId id="282" r:id="rId23"/>
    <p:sldId id="283" r:id="rId24"/>
    <p:sldId id="26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C54794-B4B3-46CD-A9A9-5131A56254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283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47CFB-D1F5-4570-A7CF-A526691059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1703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3DCC6-32B4-424B-AB87-938AA066B9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3114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82FE-E175-4F26-BE2F-18467FAC6C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04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EC70-2D57-4F30-899B-5B8FB2EB4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8010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28B99-B6F7-40C1-A326-0FDC4E4179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9043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34F3-8634-4790-B410-D9F59F4179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162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9DA8-8276-4240-ABDF-738E329C9D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770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55615-F0D0-4A45-9BC3-506A316628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8313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A1497-040A-44BA-84C3-5451AF0F5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28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09EA-B686-43EB-AEE5-344B81F568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300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3075" name="Freeform 1027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3076" name="Arc 1028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307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801E17-81FC-41A1-8D1F-B92919DA313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2698489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1872" y="1142999"/>
            <a:ext cx="10972800" cy="2350699"/>
          </a:xfrm>
        </p:spPr>
        <p:txBody>
          <a:bodyPr/>
          <a:lstStyle/>
          <a:p>
            <a:r>
              <a:rPr lang="uk-UA" b="1" dirty="0">
                <a:effectLst/>
              </a:rPr>
              <a:t>Ефективність запровадження інтерактивних форм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b="1" dirty="0">
                <a:effectLst/>
              </a:rPr>
              <a:t>і методів навчання</a:t>
            </a:r>
            <a:r>
              <a:rPr lang="uk-UA" altLang="ru-RU" sz="5400" dirty="0" smtClean="0"/>
              <a:t>.</a:t>
            </a:r>
            <a:endParaRPr lang="uk-UA" altLang="ru-RU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0931" y="3899263"/>
            <a:ext cx="7315200" cy="1752600"/>
          </a:xfrm>
        </p:spPr>
        <p:txBody>
          <a:bodyPr/>
          <a:lstStyle/>
          <a:p>
            <a:pPr algn="l"/>
            <a:r>
              <a:rPr lang="ru-RU" altLang="ru-RU" dirty="0" err="1" smtClean="0">
                <a:solidFill>
                  <a:schemeClr val="folHlink"/>
                </a:solidFill>
              </a:rPr>
              <a:t>Складановська</a:t>
            </a:r>
            <a:r>
              <a:rPr lang="ru-RU" altLang="ru-RU" dirty="0" smtClean="0">
                <a:solidFill>
                  <a:schemeClr val="folHlink"/>
                </a:solidFill>
              </a:rPr>
              <a:t> М.Г.</a:t>
            </a:r>
          </a:p>
          <a:p>
            <a:pPr algn="l"/>
            <a:r>
              <a:rPr lang="uk-UA" altLang="ru-RU" dirty="0" smtClean="0">
                <a:solidFill>
                  <a:schemeClr val="folHlink"/>
                </a:solidFill>
              </a:rPr>
              <a:t>Доктор філософії,</a:t>
            </a:r>
          </a:p>
          <a:p>
            <a:pPr algn="l"/>
            <a:r>
              <a:rPr lang="uk-UA" altLang="ru-RU" dirty="0" smtClean="0">
                <a:solidFill>
                  <a:schemeClr val="folHlink"/>
                </a:solidFill>
              </a:rPr>
              <a:t>Керівник психологічної служби ПДАБА</a:t>
            </a:r>
            <a:endParaRPr lang="ru-RU" altLang="ru-RU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29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497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lnSpc>
                <a:spcPct val="150000"/>
              </a:lnSpc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 </a:t>
            </a:r>
            <a:r>
              <a:rPr lang="uk-UA" altLang="ru-RU" sz="3600" u="sng" dirty="0">
                <a:solidFill>
                  <a:srgbClr val="FFFFFF"/>
                </a:solidFill>
              </a:rPr>
              <a:t>Метод ситуаційного навчання (</a:t>
            </a:r>
            <a:r>
              <a:rPr lang="en-US" altLang="ru-RU" sz="3600" u="sng" dirty="0">
                <a:solidFill>
                  <a:srgbClr val="FFFFFF"/>
                </a:solidFill>
              </a:rPr>
              <a:t>case-study)</a:t>
            </a:r>
            <a:r>
              <a:rPr lang="en-US" altLang="ru-RU" sz="3600" dirty="0">
                <a:solidFill>
                  <a:srgbClr val="FFFFFF"/>
                </a:solidFill>
              </a:rPr>
              <a:t> </a:t>
            </a:r>
            <a:r>
              <a:rPr lang="uk-UA" altLang="ru-RU" sz="3600" dirty="0">
                <a:solidFill>
                  <a:srgbClr val="FFFFFF"/>
                </a:solidFill>
              </a:rPr>
              <a:t>передбачає деякі суттєві особливості. Викладач пропонує студентам опис реальної життєвої ситуації, яка містить практичну проблему. Для її осмислення і розв’язання потрібні засвоєнні знання, власні висновки й пропозиції студента.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52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Переваги зазначених методів: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Отримання досвіду ведення дискусії, аналізу і самоаналізу, вербальне формулювання та обґрунтування власних думок;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Активізація мислення студентів;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Отримання навичок вербальної комунікації, колективної взаємодії;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Набуття досвіду самостійного прийняття рішень;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Засвоєння інформації через переживання;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Формування уявлення про майбутню професійну діяльність.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360744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Недоліки: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•	Ділові ігри потребують багато часу для підготовки;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•	Необхідна умова – висока професійна майстерність викладача;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•	Існує ризик виникнення конфліктних ситуацій;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•	</a:t>
            </a:r>
            <a:r>
              <a:rPr lang="uk-UA" altLang="ru-RU" sz="3000" dirty="0" smtClean="0">
                <a:solidFill>
                  <a:srgbClr val="FFFFFF"/>
                </a:solidFill>
              </a:rPr>
              <a:t>Необхідність </a:t>
            </a:r>
            <a:r>
              <a:rPr lang="uk-UA" altLang="ru-RU" sz="3000" dirty="0">
                <a:solidFill>
                  <a:srgbClr val="FFFFFF"/>
                </a:solidFill>
              </a:rPr>
              <a:t>тривалої підготовки викладача для створення «кейсів»;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000" dirty="0">
                <a:solidFill>
                  <a:srgbClr val="FFFFFF"/>
                </a:solidFill>
              </a:rPr>
              <a:t>•	Ефективність метода залежить від рівня підготовленості студентів і наявності в них навичок самостійної роботи.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921588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85" y="866503"/>
            <a:ext cx="10729535" cy="1143000"/>
          </a:xfrm>
        </p:spPr>
        <p:txBody>
          <a:bodyPr/>
          <a:lstStyle/>
          <a:p>
            <a:r>
              <a:rPr lang="uk-UA" b="1" dirty="0">
                <a:effectLst/>
              </a:rPr>
              <a:t>Провідні форми організації навчання у вищій </a:t>
            </a:r>
            <a:r>
              <a:rPr lang="uk-UA" b="1" dirty="0" smtClean="0">
                <a:effectLst/>
              </a:rPr>
              <a:t>школі.</a:t>
            </a:r>
            <a:endParaRPr lang="ru-RU" sz="3200" b="1" dirty="0">
              <a:effectLst/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1520" y="3346843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ru-RU" altLang="ru-RU" sz="3600" dirty="0" err="1" smtClean="0">
                <a:solidFill>
                  <a:srgbClr val="FFFFFF"/>
                </a:solidFill>
              </a:rPr>
              <a:t>Це</a:t>
            </a:r>
            <a:r>
              <a:rPr lang="ru-RU" altLang="ru-RU" sz="3600" dirty="0" smtClean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різні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види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лекцій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семінарів</a:t>
            </a:r>
            <a:r>
              <a:rPr lang="ru-RU" altLang="ru-RU" sz="3600" dirty="0">
                <a:solidFill>
                  <a:srgbClr val="FFFFFF"/>
                </a:solidFill>
              </a:rPr>
              <a:t> і </a:t>
            </a:r>
            <a:r>
              <a:rPr lang="ru-RU" altLang="ru-RU" sz="3600" dirty="0" err="1">
                <a:solidFill>
                  <a:srgbClr val="FFFFFF"/>
                </a:solidFill>
              </a:rPr>
              <a:t>практичних</a:t>
            </a:r>
            <a:r>
              <a:rPr lang="ru-RU" altLang="ru-RU" sz="3600" dirty="0">
                <a:solidFill>
                  <a:srgbClr val="FFFFFF"/>
                </a:solidFill>
              </a:rPr>
              <a:t> занять, </a:t>
            </a:r>
            <a:r>
              <a:rPr lang="ru-RU" altLang="ru-RU" sz="3600" dirty="0" err="1">
                <a:solidFill>
                  <a:srgbClr val="FFFFFF"/>
                </a:solidFill>
              </a:rPr>
              <a:t>самостійної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роботи</a:t>
            </a:r>
            <a:r>
              <a:rPr lang="ru-RU" altLang="ru-RU" sz="3600" dirty="0">
                <a:solidFill>
                  <a:srgbClr val="FFFFFF"/>
                </a:solidFill>
              </a:rPr>
              <a:t> і </a:t>
            </a:r>
            <a:r>
              <a:rPr lang="ru-RU" altLang="ru-RU" sz="3600" dirty="0" err="1">
                <a:solidFill>
                  <a:srgbClr val="FFFFFF"/>
                </a:solidFill>
              </a:rPr>
              <a:t>контролюючі</a:t>
            </a:r>
            <a:r>
              <a:rPr lang="ru-RU" altLang="ru-RU" sz="3600" dirty="0">
                <a:solidFill>
                  <a:srgbClr val="FFFFFF"/>
                </a:solidFill>
              </a:rPr>
              <a:t> заходи. 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91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399" y="304799"/>
            <a:ext cx="991175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err="1" smtClean="0"/>
              <a:t>Сьогодні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лекція</a:t>
            </a:r>
            <a:r>
              <a:rPr lang="ru-RU" altLang="ru-RU" sz="3200" dirty="0" smtClean="0"/>
              <a:t> - </a:t>
            </a:r>
            <a:r>
              <a:rPr lang="ru-RU" altLang="ru-RU" sz="3200" dirty="0" err="1" smtClean="0"/>
              <a:t>це</a:t>
            </a:r>
            <a:r>
              <a:rPr lang="ru-RU" altLang="ru-RU" sz="3200" dirty="0" smtClean="0"/>
              <a:t> не </a:t>
            </a:r>
            <a:r>
              <a:rPr lang="ru-RU" altLang="ru-RU" sz="3200" dirty="0" err="1" smtClean="0"/>
              <a:t>переказ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підручника</a:t>
            </a:r>
            <a:r>
              <a:rPr lang="ru-RU" altLang="ru-RU" sz="3200" dirty="0" smtClean="0"/>
              <a:t>, а </a:t>
            </a:r>
            <a:r>
              <a:rPr lang="ru-RU" altLang="ru-RU" sz="3200" dirty="0" err="1" smtClean="0"/>
              <a:t>оригінальне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дослідження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й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осмислення</a:t>
            </a:r>
            <a:r>
              <a:rPr lang="ru-RU" altLang="ru-RU" sz="3200" dirty="0" smtClean="0"/>
              <a:t> того, </a:t>
            </a:r>
            <a:r>
              <a:rPr lang="ru-RU" altLang="ru-RU" sz="3200" dirty="0" err="1" smtClean="0"/>
              <a:t>що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побачив</a:t>
            </a:r>
            <a:r>
              <a:rPr lang="ru-RU" altLang="ru-RU" sz="3200" dirty="0" smtClean="0"/>
              <a:t> і </a:t>
            </a:r>
            <a:r>
              <a:rPr lang="ru-RU" altLang="ru-RU" sz="3200" dirty="0" err="1" smtClean="0"/>
              <a:t>збагнув</a:t>
            </a:r>
            <a:r>
              <a:rPr lang="ru-RU" altLang="ru-RU" sz="3200" dirty="0" smtClean="0"/>
              <a:t> сам, </a:t>
            </a:r>
            <a:r>
              <a:rPr lang="ru-RU" altLang="ru-RU" sz="3200" dirty="0" err="1" smtClean="0"/>
              <a:t>самостійний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аналіз</a:t>
            </a:r>
            <a:r>
              <a:rPr lang="ru-RU" altLang="ru-RU" sz="3200" dirty="0" smtClean="0"/>
              <a:t> і синтез, форма </a:t>
            </a:r>
            <a:r>
              <a:rPr lang="ru-RU" altLang="ru-RU" sz="3200" dirty="0" err="1" smtClean="0"/>
              <a:t>спільного</a:t>
            </a:r>
            <a:r>
              <a:rPr lang="ru-RU" altLang="ru-RU" sz="3200" dirty="0" smtClean="0"/>
              <a:t> «</a:t>
            </a:r>
            <a:r>
              <a:rPr lang="ru-RU" altLang="ru-RU" sz="3200" dirty="0" err="1" smtClean="0"/>
              <a:t>думання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вголос</a:t>
            </a:r>
            <a:r>
              <a:rPr lang="ru-RU" altLang="ru-RU" sz="3200" dirty="0" smtClean="0"/>
              <a:t>» лектора і студента. </a:t>
            </a:r>
            <a:r>
              <a:rPr lang="ru-RU" altLang="ru-RU" sz="3200" dirty="0" err="1" smtClean="0"/>
              <a:t>Основні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вимоги</a:t>
            </a:r>
            <a:r>
              <a:rPr lang="ru-RU" altLang="ru-RU" sz="3200" dirty="0" smtClean="0"/>
              <a:t> до </a:t>
            </a:r>
            <a:r>
              <a:rPr lang="ru-RU" altLang="ru-RU" sz="3200" dirty="0" err="1" smtClean="0"/>
              <a:t>лекції</a:t>
            </a:r>
            <a:r>
              <a:rPr lang="ru-RU" altLang="ru-RU" sz="3200" dirty="0" smtClean="0"/>
              <a:t>: </a:t>
            </a:r>
            <a:r>
              <a:rPr lang="ru-RU" altLang="ru-RU" sz="3200" dirty="0" err="1" smtClean="0"/>
              <a:t>науковість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доступність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єдність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форми</a:t>
            </a:r>
            <a:r>
              <a:rPr lang="ru-RU" altLang="ru-RU" sz="3200" dirty="0" smtClean="0"/>
              <a:t> і </a:t>
            </a:r>
            <a:r>
              <a:rPr lang="ru-RU" altLang="ru-RU" sz="3200" dirty="0" err="1" smtClean="0"/>
              <a:t>змісту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емоційність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викладу</a:t>
            </a:r>
            <a:r>
              <a:rPr lang="ru-RU" altLang="ru-RU" sz="3200" dirty="0" smtClean="0"/>
              <a:t>.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 err="1" smtClean="0"/>
              <a:t>Оглядова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лекція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інформаційна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проблемна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бінарна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вступна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заключна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лекція-конференція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лекція</a:t>
            </a:r>
            <a:r>
              <a:rPr lang="ru-RU" altLang="ru-RU" sz="3200" dirty="0" smtClean="0"/>
              <a:t>-концерт, </a:t>
            </a:r>
            <a:r>
              <a:rPr lang="ru-RU" altLang="ru-RU" sz="3200" dirty="0" err="1" smtClean="0"/>
              <a:t>лекція-візуалізація</a:t>
            </a:r>
            <a:r>
              <a:rPr lang="ru-RU" altLang="ru-RU" sz="3200" dirty="0" smtClean="0"/>
              <a:t>, </a:t>
            </a:r>
            <a:r>
              <a:rPr lang="ru-RU" altLang="ru-RU" sz="3200" dirty="0" err="1" smtClean="0"/>
              <a:t>лекція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із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заздалегідь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запланованими</a:t>
            </a:r>
            <a:r>
              <a:rPr lang="ru-RU" altLang="ru-RU" sz="3200" dirty="0" smtClean="0"/>
              <a:t> </a:t>
            </a:r>
            <a:r>
              <a:rPr lang="ru-RU" altLang="ru-RU" sz="3200" dirty="0" err="1" smtClean="0"/>
              <a:t>помилками</a:t>
            </a:r>
            <a:r>
              <a:rPr lang="ru-RU" altLang="ru-RU" sz="3200" dirty="0" smtClean="0"/>
              <a:t>.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098679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Зазначимо основні переваги лекції: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Лекція – стислий і економний спосіб отримання інформації, особливо коли бракує часу на викладання навчальної дисципліни. Він незамінний при відсутності або недостатній кількості підручників або коли нові наукові концепції ще не знайшли свого відображення в учбовій літературі.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</a:t>
            </a:r>
            <a:r>
              <a:rPr lang="uk-UA" altLang="ru-RU" sz="2800" dirty="0" smtClean="0">
                <a:solidFill>
                  <a:srgbClr val="FFFFFF"/>
                </a:solidFill>
              </a:rPr>
              <a:t>Лекція </a:t>
            </a:r>
            <a:r>
              <a:rPr lang="uk-UA" altLang="ru-RU" sz="2800" dirty="0">
                <a:solidFill>
                  <a:srgbClr val="FFFFFF"/>
                </a:solidFill>
              </a:rPr>
              <a:t>систематизує знання слухачів, мотивує їх пізнавальну діяльність і систематичну роботу на протязі семестру.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Інноваційна лекція демонструє творчу лабораторію викладача, мотивує творче співробітництво студентів і педагога, самостійну розумову діяльність студента.</a:t>
            </a:r>
          </a:p>
          <a:p>
            <a:pPr lvl="0" defTabSz="457200">
              <a:spcBef>
                <a:spcPct val="50000"/>
              </a:spcBef>
            </a:pPr>
            <a:endParaRPr lang="uk-UA" altLang="ru-R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4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Типи семінарів.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Просемінар є дуже важливим на початку вивчення дисципліни, особливо на перших курсах. Саме на просемінарі викладач має ознайомити студентів з методикою самостійної роботи, роботи з літературою, методикою написання рефератів, анотацій тощо.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Власне семінар для студентів </a:t>
            </a:r>
            <a:r>
              <a:rPr lang="en-US" altLang="ru-RU" sz="2800" dirty="0">
                <a:solidFill>
                  <a:srgbClr val="FFFFFF"/>
                </a:solidFill>
              </a:rPr>
              <a:t>II – IV </a:t>
            </a:r>
            <a:r>
              <a:rPr lang="uk-UA" altLang="ru-RU" sz="2800" dirty="0">
                <a:solidFill>
                  <a:srgbClr val="FFFFFF"/>
                </a:solidFill>
              </a:rPr>
              <a:t>курсів може призначатися для поглибленого вивчення окремих </a:t>
            </a:r>
            <a:r>
              <a:rPr lang="uk-UA" altLang="ru-RU" sz="2800" dirty="0" smtClean="0">
                <a:solidFill>
                  <a:srgbClr val="FFFFFF"/>
                </a:solidFill>
              </a:rPr>
              <a:t>тем.</a:t>
            </a:r>
            <a:endParaRPr lang="uk-UA" altLang="ru-RU" sz="2800" dirty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Спецсемінари для студентів </a:t>
            </a:r>
            <a:r>
              <a:rPr lang="en-US" altLang="ru-RU" sz="2800" dirty="0">
                <a:solidFill>
                  <a:srgbClr val="FFFFFF"/>
                </a:solidFill>
              </a:rPr>
              <a:t>IV – V </a:t>
            </a:r>
            <a:r>
              <a:rPr lang="uk-UA" altLang="ru-RU" sz="2800" dirty="0">
                <a:solidFill>
                  <a:srgbClr val="FFFFFF"/>
                </a:solidFill>
              </a:rPr>
              <a:t>курсів призначено для формування у студентів дослідницького характеру пізнавальної діяльності, розробки окремих наукових проблем під керівництвом фахівця, професіонала в даній галузі. Велику роль має орієнтація студентів на колективну творчість в процесі заняття.</a:t>
            </a:r>
          </a:p>
        </p:txBody>
      </p:sp>
    </p:spTree>
    <p:extLst>
      <p:ext uri="{BB962C8B-B14F-4D97-AF65-F5344CB8AC3E}">
        <p14:creationId xmlns:p14="http://schemas.microsoft.com/office/powerpoint/2010/main" xmlns="" val="2743281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ru-RU" altLang="ru-RU" sz="3600" dirty="0" err="1">
                <a:solidFill>
                  <a:srgbClr val="FFFFFF"/>
                </a:solidFill>
              </a:rPr>
              <a:t>Самостійна</a:t>
            </a:r>
            <a:r>
              <a:rPr lang="ru-RU" altLang="ru-RU" sz="3600" dirty="0">
                <a:solidFill>
                  <a:srgbClr val="FFFFFF"/>
                </a:solidFill>
              </a:rPr>
              <a:t> робота </a:t>
            </a:r>
            <a:r>
              <a:rPr lang="ru-RU" altLang="ru-RU" sz="3600" dirty="0" err="1">
                <a:solidFill>
                  <a:srgbClr val="FFFFFF"/>
                </a:solidFill>
              </a:rPr>
              <a:t>студентів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дедалі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стає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найвагомішою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частиною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навчального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процесу</a:t>
            </a:r>
            <a:r>
              <a:rPr lang="ru-RU" altLang="ru-RU" sz="3600" dirty="0" smtClean="0">
                <a:solidFill>
                  <a:srgbClr val="FFFFFF"/>
                </a:solidFill>
              </a:rPr>
              <a:t>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Ступінь самостійності тих, хто навчається, і методика організації навчальної роботи – це основні відмінності вищої школи від середньої. Основні проблеми – це організація самостійної роботи та її контроль</a:t>
            </a:r>
            <a:r>
              <a:rPr lang="uk-UA" altLang="ru-RU" sz="3600" dirty="0" smtClean="0">
                <a:solidFill>
                  <a:srgbClr val="FFFFFF"/>
                </a:solidFill>
              </a:rPr>
              <a:t>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Метою самостійної роботи на початку навчання є формування тих прийомів самостійної роботи, які дедалі стають способами досягнення інших цілей.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814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52600" y="381001"/>
            <a:ext cx="86106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dirty="0" err="1" smtClean="0"/>
              <a:t>Функції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педагогічного</a:t>
            </a:r>
            <a:r>
              <a:rPr lang="ru-RU" altLang="ru-RU" sz="2200" dirty="0" smtClean="0"/>
              <a:t> контролю: </a:t>
            </a:r>
            <a:r>
              <a:rPr lang="ru-RU" altLang="ru-RU" sz="2200" dirty="0" err="1" smtClean="0"/>
              <a:t>діагностична</a:t>
            </a:r>
            <a:r>
              <a:rPr lang="ru-RU" altLang="ru-RU" sz="2200" dirty="0" smtClean="0"/>
              <a:t>, </a:t>
            </a:r>
            <a:r>
              <a:rPr lang="ru-RU" altLang="ru-RU" sz="2200" dirty="0" err="1" smtClean="0"/>
              <a:t>навчальна</a:t>
            </a:r>
            <a:r>
              <a:rPr lang="ru-RU" altLang="ru-RU" sz="2200" dirty="0" smtClean="0"/>
              <a:t>, </a:t>
            </a:r>
            <a:r>
              <a:rPr lang="ru-RU" altLang="ru-RU" sz="2200" dirty="0" err="1" smtClean="0"/>
              <a:t>виховна</a:t>
            </a:r>
            <a:r>
              <a:rPr lang="ru-RU" altLang="ru-RU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/>
              <a:t>Контроль </a:t>
            </a:r>
            <a:r>
              <a:rPr lang="ru-RU" altLang="ru-RU" sz="2200" dirty="0" err="1" smtClean="0"/>
              <a:t>може</a:t>
            </a:r>
            <a:r>
              <a:rPr lang="ru-RU" altLang="ru-RU" sz="2200" dirty="0" smtClean="0"/>
              <a:t> бути проведено з </a:t>
            </a:r>
            <a:r>
              <a:rPr lang="ru-RU" altLang="ru-RU" sz="2200" dirty="0" err="1" smtClean="0"/>
              <a:t>урахуванням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різних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рівнів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активізації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розумових</a:t>
            </a:r>
            <a:r>
              <a:rPr lang="ru-RU" altLang="ru-RU" sz="2200" dirty="0" smtClean="0"/>
              <a:t> </a:t>
            </a:r>
            <a:r>
              <a:rPr lang="ru-RU" altLang="ru-RU" sz="2200" dirty="0" err="1" smtClean="0"/>
              <a:t>процесів</a:t>
            </a:r>
            <a:r>
              <a:rPr lang="ru-RU" altLang="ru-RU" sz="2200" dirty="0" smtClean="0"/>
              <a:t> </a:t>
            </a:r>
            <a:r>
              <a:rPr lang="ru-RU" altLang="ru-RU" sz="2200" dirty="0" smtClean="0"/>
              <a:t>(</a:t>
            </a:r>
            <a:r>
              <a:rPr lang="ru-RU" altLang="ru-RU" sz="2200" smtClean="0"/>
              <a:t>за</a:t>
            </a:r>
            <a:r>
              <a:rPr lang="ru-RU" altLang="ru-RU" sz="2200" smtClean="0"/>
              <a:t> Блюмом).</a:t>
            </a:r>
            <a:endParaRPr lang="ru-RU" altLang="ru-RU" sz="2200" dirty="0"/>
          </a:p>
        </p:txBody>
      </p:sp>
      <p:graphicFrame>
        <p:nvGraphicFramePr>
          <p:cNvPr id="1031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036262"/>
              </p:ext>
            </p:extLst>
          </p:nvPr>
        </p:nvGraphicFramePr>
        <p:xfrm>
          <a:off x="2209800" y="2057400"/>
          <a:ext cx="7848600" cy="4064002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84441863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499172994"/>
                    </a:ext>
                  </a:extLst>
                </a:gridCol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Сприйняття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Перелічіть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сформулюйте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назвіть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7873136"/>
                  </a:ext>
                </a:extLst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Розуміння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Поясніть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суть,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покажіть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взаємозв’язок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9044588"/>
                  </a:ext>
                </a:extLst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Застосування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Розв’яжіть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продемонструйте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7522070"/>
                  </a:ext>
                </a:extLst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Аналіз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Порівняйте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класифікуйте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поясніть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причину…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7137697"/>
                  </a:ext>
                </a:extLst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Синтез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Запропонуйте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інший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варіант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створіть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5916109"/>
                  </a:ext>
                </a:extLst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Оцінка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Вискажіть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критичні зауваження, виберіть…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0101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235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304801"/>
            <a:ext cx="8610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u="sng" dirty="0" err="1"/>
              <a:t>Основні</a:t>
            </a:r>
            <a:r>
              <a:rPr lang="ru-RU" altLang="ru-RU" u="sng" dirty="0"/>
              <a:t> </a:t>
            </a:r>
            <a:r>
              <a:rPr lang="ru-RU" altLang="ru-RU" u="sng" dirty="0" err="1"/>
              <a:t>організаційні</a:t>
            </a:r>
            <a:r>
              <a:rPr lang="ru-RU" altLang="ru-RU" u="sng" dirty="0"/>
              <a:t> </a:t>
            </a:r>
            <a:r>
              <a:rPr lang="ru-RU" altLang="ru-RU" u="sng" dirty="0" err="1"/>
              <a:t>принципи</a:t>
            </a:r>
            <a:r>
              <a:rPr lang="ru-RU" altLang="ru-RU" u="sng" dirty="0"/>
              <a:t> контролю.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Не </a:t>
            </a:r>
            <a:r>
              <a:rPr lang="ru-RU" altLang="ru-RU" dirty="0" err="1"/>
              <a:t>можна</a:t>
            </a:r>
            <a:r>
              <a:rPr lang="ru-RU" altLang="ru-RU" dirty="0"/>
              <a:t> </a:t>
            </a:r>
            <a:r>
              <a:rPr lang="ru-RU" altLang="ru-RU" dirty="0" err="1"/>
              <a:t>піддавати</a:t>
            </a:r>
            <a:r>
              <a:rPr lang="ru-RU" altLang="ru-RU" dirty="0"/>
              <a:t> контролю то,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засвоєно</a:t>
            </a:r>
            <a:r>
              <a:rPr lang="ru-RU" altLang="ru-RU" dirty="0"/>
              <a:t> на </a:t>
            </a:r>
            <a:r>
              <a:rPr lang="ru-RU" altLang="ru-RU" dirty="0" err="1"/>
              <a:t>рівні</a:t>
            </a:r>
            <a:r>
              <a:rPr lang="ru-RU" altLang="ru-RU" dirty="0"/>
              <a:t> </a:t>
            </a:r>
            <a:r>
              <a:rPr lang="ru-RU" altLang="ru-RU" dirty="0" err="1"/>
              <a:t>ознайомлення</a:t>
            </a:r>
            <a:r>
              <a:rPr lang="ru-RU" altLang="ru-RU" dirty="0"/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Не </a:t>
            </a:r>
            <a:r>
              <a:rPr lang="ru-RU" altLang="ru-RU" dirty="0" err="1"/>
              <a:t>варто</a:t>
            </a:r>
            <a:r>
              <a:rPr lang="ru-RU" altLang="ru-RU" dirty="0"/>
              <a:t> </a:t>
            </a:r>
            <a:r>
              <a:rPr lang="ru-RU" altLang="ru-RU" dirty="0" err="1"/>
              <a:t>вдаватися</a:t>
            </a:r>
            <a:r>
              <a:rPr lang="ru-RU" altLang="ru-RU" dirty="0"/>
              <a:t> до контролю, </a:t>
            </a:r>
            <a:r>
              <a:rPr lang="ru-RU" altLang="ru-RU" dirty="0" err="1"/>
              <a:t>якщо</a:t>
            </a:r>
            <a:r>
              <a:rPr lang="ru-RU" altLang="ru-RU" dirty="0"/>
              <a:t> </a:t>
            </a:r>
            <a:r>
              <a:rPr lang="ru-RU" altLang="ru-RU" dirty="0" err="1"/>
              <a:t>викладач</a:t>
            </a:r>
            <a:r>
              <a:rPr lang="ru-RU" altLang="ru-RU" dirty="0"/>
              <a:t> </a:t>
            </a:r>
            <a:r>
              <a:rPr lang="ru-RU" altLang="ru-RU" dirty="0" err="1"/>
              <a:t>впевнений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всі</a:t>
            </a:r>
            <a:r>
              <a:rPr lang="ru-RU" altLang="ru-RU" dirty="0"/>
              <a:t> </a:t>
            </a:r>
            <a:r>
              <a:rPr lang="ru-RU" altLang="ru-RU" dirty="0" err="1"/>
              <a:t>студенти</a:t>
            </a:r>
            <a:r>
              <a:rPr lang="ru-RU" altLang="ru-RU" dirty="0"/>
              <a:t> </a:t>
            </a:r>
            <a:r>
              <a:rPr lang="ru-RU" altLang="ru-RU" dirty="0" err="1"/>
              <a:t>виконають</a:t>
            </a:r>
            <a:r>
              <a:rPr lang="ru-RU" altLang="ru-RU" dirty="0"/>
              <a:t> </a:t>
            </a:r>
            <a:r>
              <a:rPr lang="ru-RU" altLang="ru-RU" dirty="0" err="1"/>
              <a:t>завдання</a:t>
            </a:r>
            <a:r>
              <a:rPr lang="ru-RU" altLang="ru-RU" dirty="0"/>
              <a:t> на 100%, але </a:t>
            </a:r>
            <a:r>
              <a:rPr lang="ru-RU" altLang="ru-RU" dirty="0" err="1"/>
              <a:t>рекомендується</a:t>
            </a:r>
            <a:r>
              <a:rPr lang="ru-RU" altLang="ru-RU" dirty="0"/>
              <a:t> </a:t>
            </a:r>
            <a:r>
              <a:rPr lang="ru-RU" altLang="ru-RU" dirty="0" err="1"/>
              <a:t>передбачити</a:t>
            </a:r>
            <a:r>
              <a:rPr lang="ru-RU" altLang="ru-RU" dirty="0"/>
              <a:t> </a:t>
            </a:r>
            <a:r>
              <a:rPr lang="ru-RU" altLang="ru-RU" dirty="0" err="1"/>
              <a:t>приблизно</a:t>
            </a:r>
            <a:r>
              <a:rPr lang="ru-RU" altLang="ru-RU" dirty="0"/>
              <a:t> </a:t>
            </a:r>
            <a:r>
              <a:rPr lang="ru-RU" altLang="ru-RU" dirty="0" err="1"/>
              <a:t>повне</a:t>
            </a:r>
            <a:r>
              <a:rPr lang="ru-RU" altLang="ru-RU" dirty="0"/>
              <a:t>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виконання</a:t>
            </a:r>
            <a:r>
              <a:rPr lang="ru-RU" altLang="ru-RU" dirty="0"/>
              <a:t>, </a:t>
            </a:r>
            <a:r>
              <a:rPr lang="ru-RU" altLang="ru-RU" dirty="0" err="1"/>
              <a:t>щоб</a:t>
            </a:r>
            <a:r>
              <a:rPr lang="ru-RU" altLang="ru-RU" dirty="0"/>
              <a:t> </a:t>
            </a:r>
            <a:r>
              <a:rPr lang="ru-RU" altLang="ru-RU" dirty="0" err="1"/>
              <a:t>створити</a:t>
            </a:r>
            <a:r>
              <a:rPr lang="ru-RU" altLang="ru-RU" dirty="0"/>
              <a:t> у студента </a:t>
            </a:r>
            <a:r>
              <a:rPr lang="ru-RU" altLang="ru-RU" dirty="0" err="1"/>
              <a:t>віру</a:t>
            </a:r>
            <a:r>
              <a:rPr lang="ru-RU" altLang="ru-RU" dirty="0"/>
              <a:t> в себе.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Добре </a:t>
            </a:r>
            <a:r>
              <a:rPr lang="ru-RU" altLang="ru-RU" dirty="0" err="1"/>
              <a:t>організований</a:t>
            </a:r>
            <a:r>
              <a:rPr lang="ru-RU" altLang="ru-RU" dirty="0"/>
              <a:t> </a:t>
            </a:r>
            <a:r>
              <a:rPr lang="ru-RU" altLang="ru-RU" dirty="0" err="1"/>
              <a:t>поетапний</a:t>
            </a:r>
            <a:r>
              <a:rPr lang="ru-RU" altLang="ru-RU" dirty="0"/>
              <a:t> контроль </a:t>
            </a:r>
            <a:r>
              <a:rPr lang="ru-RU" altLang="ru-RU" dirty="0" err="1"/>
              <a:t>знімає</a:t>
            </a:r>
            <a:r>
              <a:rPr lang="ru-RU" altLang="ru-RU" dirty="0"/>
              <a:t> </a:t>
            </a:r>
            <a:r>
              <a:rPr lang="ru-RU" altLang="ru-RU" dirty="0" err="1"/>
              <a:t>необхідність</a:t>
            </a:r>
            <a:r>
              <a:rPr lang="ru-RU" altLang="ru-RU" dirty="0"/>
              <a:t> у </a:t>
            </a:r>
            <a:r>
              <a:rPr lang="ru-RU" altLang="ru-RU" dirty="0" err="1"/>
              <a:t>підсумковому</a:t>
            </a:r>
            <a:r>
              <a:rPr lang="ru-RU" altLang="ru-RU" dirty="0"/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dirty="0" err="1"/>
              <a:t>Варіювати</a:t>
            </a:r>
            <a:r>
              <a:rPr lang="ru-RU" altLang="ru-RU" dirty="0"/>
              <a:t> </a:t>
            </a:r>
            <a:r>
              <a:rPr lang="ru-RU" altLang="ru-RU" dirty="0" err="1"/>
              <a:t>засоби</a:t>
            </a:r>
            <a:r>
              <a:rPr lang="ru-RU" altLang="ru-RU" dirty="0"/>
              <a:t> контролю.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dirty="0" err="1"/>
              <a:t>Створення</a:t>
            </a:r>
            <a:r>
              <a:rPr lang="ru-RU" altLang="ru-RU" dirty="0"/>
              <a:t> </a:t>
            </a:r>
            <a:r>
              <a:rPr lang="ru-RU" altLang="ru-RU" dirty="0" err="1"/>
              <a:t>спокійного</a:t>
            </a:r>
            <a:r>
              <a:rPr lang="ru-RU" altLang="ru-RU" dirty="0"/>
              <a:t> </a:t>
            </a:r>
            <a:r>
              <a:rPr lang="ru-RU" altLang="ru-RU" dirty="0" err="1"/>
              <a:t>психологічного</a:t>
            </a:r>
            <a:r>
              <a:rPr lang="ru-RU" altLang="ru-RU" dirty="0"/>
              <a:t> </a:t>
            </a:r>
            <a:r>
              <a:rPr lang="ru-RU" altLang="ru-RU" dirty="0" err="1"/>
              <a:t>клімату</a:t>
            </a:r>
            <a:r>
              <a:rPr lang="ru-RU" altLang="ru-RU" dirty="0"/>
              <a:t> в </a:t>
            </a:r>
            <a:r>
              <a:rPr lang="ru-RU" altLang="ru-RU" dirty="0" err="1"/>
              <a:t>процесі</a:t>
            </a:r>
            <a:r>
              <a:rPr lang="ru-RU" altLang="ru-RU" dirty="0"/>
              <a:t> контролю позитивно </a:t>
            </a:r>
            <a:r>
              <a:rPr lang="ru-RU" altLang="ru-RU" dirty="0" err="1"/>
              <a:t>позначається</a:t>
            </a:r>
            <a:r>
              <a:rPr lang="ru-RU" altLang="ru-RU" dirty="0"/>
              <a:t> на </a:t>
            </a:r>
            <a:r>
              <a:rPr lang="ru-RU" altLang="ru-RU" dirty="0" err="1"/>
              <a:t>його</a:t>
            </a:r>
            <a:r>
              <a:rPr lang="ru-RU" altLang="ru-RU" dirty="0"/>
              <a:t> результатах.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70347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725" y="866503"/>
            <a:ext cx="9087395" cy="1143000"/>
          </a:xfrm>
        </p:spPr>
        <p:txBody>
          <a:bodyPr/>
          <a:lstStyle/>
          <a:p>
            <a:pPr algn="r"/>
            <a:r>
              <a:rPr lang="uk-UA" sz="3200" b="1" dirty="0">
                <a:effectLst/>
              </a:rPr>
              <a:t>Навчання без роздумів – шкідливе,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uk-UA" sz="3200" b="1" dirty="0">
                <a:effectLst/>
              </a:rPr>
              <a:t>роздуми без навчання – небезпечні.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uk-UA" sz="3200" b="1" dirty="0">
                <a:effectLst/>
              </a:rPr>
              <a:t>Конфуцій.</a:t>
            </a:r>
            <a:endParaRPr lang="ru-RU" sz="3200" b="1" dirty="0">
              <a:effectLst/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1520" y="2950028"/>
            <a:ext cx="10515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Здатність прогнозувати можливі проблеми та їх розв’язання, моделювати ймовірні ситуації та їх розвиток у своїй професійній діяльності, в соціальній сфері й особистісному розвитку – ось основні вимоги до сучасного компетентного фахівця і сучасного типу навчання.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88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310344"/>
            <a:ext cx="10515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ru-RU" altLang="ru-RU" sz="3600" dirty="0" smtClean="0">
                <a:solidFill>
                  <a:srgbClr val="FFFFFF"/>
                </a:solidFill>
              </a:rPr>
              <a:t>Контроль </a:t>
            </a:r>
            <a:r>
              <a:rPr lang="ru-RU" altLang="ru-RU" sz="3600" dirty="0" err="1">
                <a:solidFill>
                  <a:srgbClr val="FFFFFF"/>
                </a:solidFill>
              </a:rPr>
              <a:t>самостійної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роботи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може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відбуватися</a:t>
            </a:r>
            <a:r>
              <a:rPr lang="ru-RU" altLang="ru-RU" sz="3600" dirty="0">
                <a:solidFill>
                  <a:srgbClr val="FFFFFF"/>
                </a:solidFill>
              </a:rPr>
              <a:t> за </a:t>
            </a:r>
            <a:r>
              <a:rPr lang="ru-RU" altLang="ru-RU" sz="3600" dirty="0" err="1">
                <a:solidFill>
                  <a:srgbClr val="FFFFFF"/>
                </a:solidFill>
              </a:rPr>
              <a:t>процесом</a:t>
            </a:r>
            <a:r>
              <a:rPr lang="ru-RU" altLang="ru-RU" sz="3600" dirty="0">
                <a:solidFill>
                  <a:srgbClr val="FFFFFF"/>
                </a:solidFill>
              </a:rPr>
              <a:t> і за результатом </a:t>
            </a:r>
            <a:r>
              <a:rPr lang="ru-RU" altLang="ru-RU" sz="3600" dirty="0" err="1">
                <a:solidFill>
                  <a:srgbClr val="FFFFFF"/>
                </a:solidFill>
              </a:rPr>
              <a:t>діяльності</a:t>
            </a:r>
            <a:r>
              <a:rPr lang="ru-RU" altLang="ru-RU" sz="3600" dirty="0" smtClean="0">
                <a:solidFill>
                  <a:srgbClr val="FFFFFF"/>
                </a:solidFill>
              </a:rPr>
              <a:t>.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 err="1">
                <a:solidFill>
                  <a:srgbClr val="FFFFFF"/>
                </a:solidFill>
              </a:rPr>
              <a:t>Найбільш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розповсюдженим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засобом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педагогічного</a:t>
            </a:r>
            <a:r>
              <a:rPr lang="ru-RU" altLang="ru-RU" sz="3600" dirty="0">
                <a:solidFill>
                  <a:srgbClr val="FFFFFF"/>
                </a:solidFill>
              </a:rPr>
              <a:t> контролю є </a:t>
            </a:r>
            <a:r>
              <a:rPr lang="ru-RU" altLang="ru-RU" sz="3600" dirty="0" err="1">
                <a:solidFill>
                  <a:srgbClr val="FFFFFF"/>
                </a:solidFill>
              </a:rPr>
              <a:t>тестування</a:t>
            </a:r>
            <a:r>
              <a:rPr lang="ru-RU" altLang="ru-RU" sz="3600" dirty="0">
                <a:solidFill>
                  <a:srgbClr val="FFFFFF"/>
                </a:solidFill>
              </a:rPr>
              <a:t> – </a:t>
            </a:r>
            <a:r>
              <a:rPr lang="ru-RU" altLang="ru-RU" sz="3600" dirty="0" err="1">
                <a:solidFill>
                  <a:srgbClr val="FFFFFF"/>
                </a:solidFill>
              </a:rPr>
              <a:t>педагогічні</a:t>
            </a:r>
            <a:r>
              <a:rPr lang="ru-RU" altLang="ru-RU" sz="3600" dirty="0">
                <a:solidFill>
                  <a:srgbClr val="FFFFFF"/>
                </a:solidFill>
              </a:rPr>
              <a:t> тести </a:t>
            </a:r>
            <a:r>
              <a:rPr lang="ru-RU" altLang="ru-RU" sz="3600" dirty="0" err="1">
                <a:solidFill>
                  <a:srgbClr val="FFFFFF"/>
                </a:solidFill>
              </a:rPr>
              <a:t>або</a:t>
            </a:r>
            <a:r>
              <a:rPr lang="ru-RU" altLang="ru-RU" sz="3600" dirty="0">
                <a:solidFill>
                  <a:srgbClr val="FFFFFF"/>
                </a:solidFill>
              </a:rPr>
              <a:t> тести </a:t>
            </a:r>
            <a:r>
              <a:rPr lang="ru-RU" altLang="ru-RU" sz="3600" dirty="0" err="1">
                <a:solidFill>
                  <a:srgbClr val="FFFFFF"/>
                </a:solidFill>
              </a:rPr>
              <a:t>досягнень</a:t>
            </a:r>
            <a:r>
              <a:rPr lang="ru-RU" altLang="ru-RU" sz="3600" dirty="0">
                <a:solidFill>
                  <a:srgbClr val="FFFFFF"/>
                </a:solidFill>
              </a:rPr>
              <a:t> (</a:t>
            </a:r>
            <a:r>
              <a:rPr lang="ru-RU" altLang="ru-RU" sz="3600" dirty="0" err="1">
                <a:solidFill>
                  <a:srgbClr val="FFFFFF"/>
                </a:solidFill>
              </a:rPr>
              <a:t>відрізняти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від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психологічного</a:t>
            </a:r>
            <a:r>
              <a:rPr lang="ru-RU" altLang="ru-RU" sz="3600" dirty="0">
                <a:solidFill>
                  <a:srgbClr val="FFFFFF"/>
                </a:solidFill>
              </a:rPr>
              <a:t> тесту).</a:t>
            </a:r>
            <a:endParaRPr lang="ru-RU" altLang="ru-RU" sz="3600" dirty="0" smtClean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Найбільш розповсюджені форми тестів – відкрита й закрита. Закрита форма передбачає в завданнях готові вірогідні відповіді, з яких вірними може бути одна чи більше.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563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 defTabSz="457200">
              <a:spcBef>
                <a:spcPct val="50000"/>
              </a:spcBef>
            </a:pPr>
            <a:r>
              <a:rPr lang="uk-UA" altLang="ru-RU" sz="3600" b="1" u="sng" dirty="0">
                <a:solidFill>
                  <a:srgbClr val="FFFFFF"/>
                </a:solidFill>
              </a:rPr>
              <a:t>Підсумуємо</a:t>
            </a:r>
            <a:r>
              <a:rPr lang="uk-UA" altLang="ru-RU" sz="3600" b="1" u="sng" dirty="0" smtClean="0">
                <a:solidFill>
                  <a:srgbClr val="FFFFFF"/>
                </a:solidFill>
              </a:rPr>
              <a:t>.</a:t>
            </a:r>
            <a:endParaRPr lang="uk-UA" altLang="ru-RU" sz="3600" dirty="0" smtClean="0">
              <a:solidFill>
                <a:srgbClr val="FFFFFF"/>
              </a:solidFill>
            </a:endParaRPr>
          </a:p>
          <a:p>
            <a:pPr lvl="0" algn="just" defTabSz="457200">
              <a:spcBef>
                <a:spcPct val="50000"/>
              </a:spcBef>
            </a:pPr>
            <a:r>
              <a:rPr lang="uk-UA" sz="2800" b="1" dirty="0" smtClean="0"/>
              <a:t>Активізації </a:t>
            </a:r>
            <a:r>
              <a:rPr lang="uk-UA" sz="2800" b="1" dirty="0"/>
              <a:t>самостійної роботи студентів сприяють</a:t>
            </a:r>
            <a:r>
              <a:rPr lang="uk-UA" sz="2800" b="1" dirty="0" smtClean="0"/>
              <a:t>:</a:t>
            </a:r>
          </a:p>
          <a:p>
            <a:pPr lvl="0" algn="just" defTabSz="457200">
              <a:spcBef>
                <a:spcPct val="50000"/>
              </a:spcBef>
            </a:pPr>
            <a:r>
              <a:rPr lang="uk-UA" altLang="ru-RU" sz="3200" dirty="0">
                <a:solidFill>
                  <a:srgbClr val="FFFFFF"/>
                </a:solidFill>
              </a:rPr>
              <a:t>•	</a:t>
            </a:r>
            <a:r>
              <a:rPr lang="uk-UA" altLang="ru-RU" sz="2800" dirty="0">
                <a:solidFill>
                  <a:srgbClr val="FFFFFF"/>
                </a:solidFill>
              </a:rPr>
              <a:t>Навчання студентів прийомам і способам самостійної роботи;</a:t>
            </a:r>
          </a:p>
          <a:p>
            <a:pPr lvl="0" algn="just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Забезпечення кожного студента необхідними методичними вказівками, навчальними посібниками тощо;</a:t>
            </a:r>
          </a:p>
          <a:p>
            <a:pPr lvl="0" algn="just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Створення комплексних навчальних посібників для самостійної роботи, що містять теоретичний матеріал, завдання для самостійної роботи, приклади розв’язування завдань;</a:t>
            </a:r>
          </a:p>
          <a:p>
            <a:pPr lvl="0" algn="just" defTabSz="457200">
              <a:spcBef>
                <a:spcPct val="50000"/>
              </a:spcBef>
            </a:pPr>
            <a:r>
              <a:rPr lang="uk-UA" altLang="ru-RU" sz="2800" dirty="0">
                <a:solidFill>
                  <a:srgbClr val="FFFFFF"/>
                </a:solidFill>
              </a:rPr>
              <a:t>•	Застосування активних методів навчання (дискусії, евристичні бесіди, аналіз конкретних ситуацій, проблемне викладання, ділові ігри тощо</a:t>
            </a:r>
            <a:r>
              <a:rPr lang="uk-UA" altLang="ru-RU" sz="2800" dirty="0" smtClean="0">
                <a:solidFill>
                  <a:srgbClr val="FFFFFF"/>
                </a:solidFill>
              </a:rPr>
              <a:t>);</a:t>
            </a:r>
            <a:endParaRPr lang="uk-UA" altLang="ru-R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349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310344"/>
            <a:ext cx="10515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lvl="0" indent="-571500" defTabSz="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3600" dirty="0" err="1" smtClean="0">
                <a:solidFill>
                  <a:srgbClr val="FFFFFF"/>
                </a:solidFill>
              </a:rPr>
              <a:t>Формування</a:t>
            </a:r>
            <a:r>
              <a:rPr lang="ru-RU" altLang="ru-RU" sz="3600" dirty="0" smtClean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внутрішньої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мотивації</a:t>
            </a:r>
            <a:r>
              <a:rPr lang="ru-RU" altLang="ru-RU" sz="3600" dirty="0">
                <a:solidFill>
                  <a:srgbClr val="FFFFFF"/>
                </a:solidFill>
              </a:rPr>
              <a:t> до </a:t>
            </a:r>
            <a:r>
              <a:rPr lang="ru-RU" altLang="ru-RU" sz="3600" dirty="0" err="1">
                <a:solidFill>
                  <a:srgbClr val="FFFFFF"/>
                </a:solidFill>
              </a:rPr>
              <a:t>самостійної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роботи</a:t>
            </a:r>
            <a:r>
              <a:rPr lang="ru-RU" altLang="ru-RU" sz="3600" dirty="0">
                <a:solidFill>
                  <a:srgbClr val="FFFFFF"/>
                </a:solidFill>
              </a:rPr>
              <a:t> за </a:t>
            </a:r>
            <a:r>
              <a:rPr lang="ru-RU" altLang="ru-RU" sz="3600" dirty="0" err="1">
                <a:solidFill>
                  <a:srgbClr val="FFFFFF"/>
                </a:solidFill>
              </a:rPr>
              <a:t>рахунок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сполучення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даної</a:t>
            </a:r>
            <a:r>
              <a:rPr lang="ru-RU" altLang="ru-RU" sz="3600" dirty="0">
                <a:solidFill>
                  <a:srgbClr val="FFFFFF"/>
                </a:solidFill>
              </a:rPr>
              <a:t> теми з </a:t>
            </a:r>
            <a:r>
              <a:rPr lang="ru-RU" altLang="ru-RU" sz="3600" dirty="0" err="1">
                <a:solidFill>
                  <a:srgbClr val="FFFFFF"/>
                </a:solidFill>
              </a:rPr>
              <a:t>майбутнім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фахом</a:t>
            </a:r>
            <a:r>
              <a:rPr lang="ru-RU" altLang="ru-RU" sz="3600" dirty="0">
                <a:solidFill>
                  <a:srgbClr val="FFFFFF"/>
                </a:solidFill>
              </a:rPr>
              <a:t> слухача, </a:t>
            </a:r>
            <a:r>
              <a:rPr lang="ru-RU" altLang="ru-RU" sz="3600" dirty="0" err="1">
                <a:solidFill>
                  <a:srgbClr val="FFFFFF"/>
                </a:solidFill>
              </a:rPr>
              <a:t>його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професійною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діяльністю</a:t>
            </a:r>
            <a:r>
              <a:rPr lang="ru-RU" altLang="ru-RU" sz="3600" dirty="0">
                <a:solidFill>
                  <a:srgbClr val="FFFFFF"/>
                </a:solidFill>
              </a:rPr>
              <a:t>;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Розробка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варіантів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творчих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завдань</a:t>
            </a:r>
            <a:r>
              <a:rPr lang="ru-RU" altLang="ru-RU" sz="3600" dirty="0">
                <a:solidFill>
                  <a:srgbClr val="FFFFFF"/>
                </a:solidFill>
              </a:rPr>
              <a:t>;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Залучення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студентів</a:t>
            </a:r>
            <a:r>
              <a:rPr lang="ru-RU" altLang="ru-RU" sz="3600" dirty="0">
                <a:solidFill>
                  <a:srgbClr val="FFFFFF"/>
                </a:solidFill>
              </a:rPr>
              <a:t> до </a:t>
            </a:r>
            <a:r>
              <a:rPr lang="ru-RU" altLang="ru-RU" sz="3600" dirty="0" err="1">
                <a:solidFill>
                  <a:srgbClr val="FFFFFF"/>
                </a:solidFill>
              </a:rPr>
              <a:t>науково-дослідної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роботи</a:t>
            </a:r>
            <a:r>
              <a:rPr lang="ru-RU" altLang="ru-RU" sz="3600" dirty="0">
                <a:solidFill>
                  <a:srgbClr val="FFFFFF"/>
                </a:solidFill>
              </a:rPr>
              <a:t>;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Поточний</a:t>
            </a:r>
            <a:r>
              <a:rPr lang="ru-RU" altLang="ru-RU" sz="3600" dirty="0">
                <a:solidFill>
                  <a:srgbClr val="FFFFFF"/>
                </a:solidFill>
              </a:rPr>
              <a:t> контроль </a:t>
            </a:r>
            <a:r>
              <a:rPr lang="ru-RU" altLang="ru-RU" sz="3600" dirty="0" err="1">
                <a:solidFill>
                  <a:srgbClr val="FFFFFF"/>
                </a:solidFill>
              </a:rPr>
              <a:t>самостійної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роботи</a:t>
            </a:r>
            <a:r>
              <a:rPr lang="ru-RU" altLang="ru-RU" sz="3600" dirty="0">
                <a:solidFill>
                  <a:srgbClr val="FFFFFF"/>
                </a:solidFill>
              </a:rPr>
              <a:t> студента;</a:t>
            </a:r>
          </a:p>
          <a:p>
            <a:pPr marL="571500" lvl="0" indent="-571500" defTabSz="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3600" dirty="0" err="1">
                <a:solidFill>
                  <a:srgbClr val="FFFFFF"/>
                </a:solidFill>
              </a:rPr>
              <a:t>Залучення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студентів</a:t>
            </a:r>
            <a:r>
              <a:rPr lang="ru-RU" altLang="ru-RU" sz="3600" dirty="0">
                <a:solidFill>
                  <a:srgbClr val="FFFFFF"/>
                </a:solidFill>
              </a:rPr>
              <a:t> до </a:t>
            </a:r>
            <a:r>
              <a:rPr lang="ru-RU" altLang="ru-RU" sz="3600" dirty="0" err="1">
                <a:solidFill>
                  <a:srgbClr val="FFFFFF"/>
                </a:solidFill>
              </a:rPr>
              <a:t>підготовки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семінарів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ділових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ігор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круглих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столів</a:t>
            </a:r>
            <a:r>
              <a:rPr lang="ru-RU" altLang="ru-RU" sz="36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7519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83278" y="1293756"/>
            <a:ext cx="10515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just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Проблема </a:t>
            </a:r>
            <a:r>
              <a:rPr lang="ru-RU" altLang="ru-RU" sz="3600" dirty="0" err="1">
                <a:solidFill>
                  <a:srgbClr val="FFFFFF"/>
                </a:solidFill>
              </a:rPr>
              <a:t>активізації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пізнавальної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діяльності</a:t>
            </a:r>
            <a:r>
              <a:rPr lang="ru-RU" altLang="ru-RU" sz="3600" dirty="0">
                <a:solidFill>
                  <a:srgbClr val="FFFFFF"/>
                </a:solidFill>
              </a:rPr>
              <a:t> студента – </a:t>
            </a:r>
            <a:r>
              <a:rPr lang="ru-RU" altLang="ru-RU" sz="3600" dirty="0" err="1">
                <a:solidFill>
                  <a:srgbClr val="FFFFFF"/>
                </a:solidFill>
              </a:rPr>
              <a:t>це</a:t>
            </a:r>
            <a:r>
              <a:rPr lang="ru-RU" altLang="ru-RU" sz="3600" dirty="0">
                <a:solidFill>
                  <a:srgbClr val="FFFFFF"/>
                </a:solidFill>
              </a:rPr>
              <a:t> проблема </a:t>
            </a:r>
            <a:r>
              <a:rPr lang="ru-RU" altLang="ru-RU" sz="3600" dirty="0" err="1">
                <a:solidFill>
                  <a:srgbClr val="FFFFFF"/>
                </a:solidFill>
              </a:rPr>
              <a:t>активізації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ефективного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функціонування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всіх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психічних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процесів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гармонічного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розвитку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властивостей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особистості</a:t>
            </a:r>
            <a:r>
              <a:rPr lang="ru-RU" altLang="ru-RU" sz="3600" dirty="0">
                <a:solidFill>
                  <a:srgbClr val="FFFFFF"/>
                </a:solidFill>
              </a:rPr>
              <a:t> студента, </a:t>
            </a:r>
            <a:r>
              <a:rPr lang="ru-RU" altLang="ru-RU" sz="3600" dirty="0" err="1">
                <a:solidFill>
                  <a:srgbClr val="FFFFFF"/>
                </a:solidFill>
              </a:rPr>
              <a:t>його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відповідних</a:t>
            </a:r>
            <a:r>
              <a:rPr lang="ru-RU" altLang="ru-RU" sz="3600" dirty="0">
                <a:solidFill>
                  <a:srgbClr val="FFFFFF"/>
                </a:solidFill>
              </a:rPr>
              <a:t> потреб, </a:t>
            </a:r>
            <a:r>
              <a:rPr lang="ru-RU" altLang="ru-RU" sz="3600" dirty="0" err="1">
                <a:solidFill>
                  <a:srgbClr val="FFFFFF"/>
                </a:solidFill>
              </a:rPr>
              <a:t>формування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мотивації</a:t>
            </a:r>
            <a:r>
              <a:rPr lang="ru-RU" altLang="ru-RU" sz="3600" dirty="0">
                <a:solidFill>
                  <a:srgbClr val="FFFFFF"/>
                </a:solidFill>
              </a:rPr>
              <a:t>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947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732" y="2117333"/>
            <a:ext cx="9087395" cy="1143000"/>
          </a:xfrm>
        </p:spPr>
        <p:txBody>
          <a:bodyPr/>
          <a:lstStyle/>
          <a:p>
            <a:r>
              <a:rPr lang="uk-UA" sz="8000" b="1" dirty="0" smtClean="0">
                <a:effectLst/>
                <a:latin typeface="+mn-lt"/>
              </a:rPr>
              <a:t>Дякую за увагу!</a:t>
            </a:r>
            <a:endParaRPr lang="ru-RU" sz="8000" b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5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7783" y="1198866"/>
            <a:ext cx="10515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Особистісні зміни та психологічні новоутворення людини, що навчається, нові соціально-професійні компетенції майбутнього фахівця з’являються в процесі навчання тільки тоді, коли навчально-виховний процес відбувається як процес активної взаємодії між тим, хто навчає і тим, хто навчається</a:t>
            </a:r>
            <a:r>
              <a:rPr lang="uk-UA" altLang="ru-RU" sz="3600" dirty="0" smtClean="0">
                <a:solidFill>
                  <a:srgbClr val="FFFFFF"/>
                </a:solidFill>
              </a:rPr>
              <a:t>.</a:t>
            </a:r>
            <a:endParaRPr lang="en-US" altLang="ru-RU" sz="3600" dirty="0" smtClean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9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ru-RU" altLang="ru-RU" sz="3600" dirty="0" err="1">
                <a:solidFill>
                  <a:srgbClr val="FFFFFF"/>
                </a:solidFill>
              </a:rPr>
              <a:t>Активні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. У </a:t>
            </a:r>
            <a:r>
              <a:rPr lang="ru-RU" altLang="ru-RU" sz="3600" dirty="0" err="1">
                <a:solidFill>
                  <a:srgbClr val="FFFFFF"/>
                </a:solidFill>
              </a:rPr>
              <a:t>сучасній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літературі</a:t>
            </a:r>
            <a:r>
              <a:rPr lang="ru-RU" altLang="ru-RU" sz="3600" dirty="0">
                <a:solidFill>
                  <a:srgbClr val="FFFFFF"/>
                </a:solidFill>
              </a:rPr>
              <a:t> до </a:t>
            </a:r>
            <a:r>
              <a:rPr lang="ru-RU" altLang="ru-RU" sz="3600" dirty="0" err="1">
                <a:solidFill>
                  <a:srgbClr val="FFFFFF"/>
                </a:solidFill>
              </a:rPr>
              <a:t>активних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методів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найчастіше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відносять</a:t>
            </a:r>
            <a:r>
              <a:rPr lang="ru-RU" altLang="ru-RU" sz="3600" dirty="0">
                <a:solidFill>
                  <a:srgbClr val="FFFFFF"/>
                </a:solidFill>
              </a:rPr>
              <a:t> три </a:t>
            </a:r>
            <a:r>
              <a:rPr lang="ru-RU" altLang="ru-RU" sz="3600" dirty="0" err="1">
                <a:solidFill>
                  <a:srgbClr val="FFFFFF"/>
                </a:solidFill>
              </a:rPr>
              <a:t>основні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групи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методів</a:t>
            </a:r>
            <a:r>
              <a:rPr lang="ru-RU" altLang="ru-RU" sz="3600" dirty="0">
                <a:solidFill>
                  <a:srgbClr val="FFFFFF"/>
                </a:solidFill>
              </a:rPr>
              <a:t>: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програмованого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;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Методи</a:t>
            </a:r>
            <a:r>
              <a:rPr lang="ru-RU" altLang="ru-RU" sz="3600" dirty="0">
                <a:solidFill>
                  <a:srgbClr val="FFFFFF"/>
                </a:solidFill>
              </a:rPr>
              <a:t> проблемного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;</a:t>
            </a: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>
                <a:solidFill>
                  <a:srgbClr val="FFFFFF"/>
                </a:solidFill>
              </a:rPr>
              <a:t>•	</a:t>
            </a:r>
            <a:r>
              <a:rPr lang="ru-RU" altLang="ru-RU" sz="3600" dirty="0" err="1">
                <a:solidFill>
                  <a:srgbClr val="FFFFFF"/>
                </a:solidFill>
              </a:rPr>
              <a:t>Методи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інтерактивного</a:t>
            </a:r>
            <a:r>
              <a:rPr lang="ru-RU" altLang="ru-RU" sz="3600" dirty="0">
                <a:solidFill>
                  <a:srgbClr val="FFFFFF"/>
                </a:solidFill>
              </a:rPr>
              <a:t> (</a:t>
            </a:r>
            <a:r>
              <a:rPr lang="ru-RU" altLang="ru-RU" sz="3600" dirty="0" err="1">
                <a:solidFill>
                  <a:srgbClr val="FFFFFF"/>
                </a:solidFill>
              </a:rPr>
              <a:t>комунікативного</a:t>
            </a:r>
            <a:r>
              <a:rPr lang="ru-RU" altLang="ru-RU" sz="3600" dirty="0">
                <a:solidFill>
                  <a:srgbClr val="FFFFFF"/>
                </a:solidFill>
              </a:rPr>
              <a:t>)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1160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ru-RU" altLang="ru-RU" sz="3600" dirty="0" err="1">
                <a:solidFill>
                  <a:srgbClr val="FFFFFF"/>
                </a:solidFill>
              </a:rPr>
              <a:t>Зміст</a:t>
            </a:r>
            <a:r>
              <a:rPr lang="ru-RU" altLang="ru-RU" sz="3600" dirty="0">
                <a:solidFill>
                  <a:srgbClr val="FFFFFF"/>
                </a:solidFill>
              </a:rPr>
              <a:t> проблемного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 – </a:t>
            </a:r>
            <a:r>
              <a:rPr lang="ru-RU" altLang="ru-RU" sz="3600" dirty="0" err="1">
                <a:solidFill>
                  <a:srgbClr val="FFFFFF"/>
                </a:solidFill>
              </a:rPr>
              <a:t>це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навчання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розв’язуванню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нестандартних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навчально-наукових</a:t>
            </a:r>
            <a:r>
              <a:rPr lang="ru-RU" altLang="ru-RU" sz="3600" dirty="0">
                <a:solidFill>
                  <a:srgbClr val="FFFFFF"/>
                </a:solidFill>
              </a:rPr>
              <a:t> задач </a:t>
            </a:r>
            <a:r>
              <a:rPr lang="ru-RU" altLang="ru-RU" sz="3600" dirty="0" err="1">
                <a:solidFill>
                  <a:srgbClr val="FFFFFF"/>
                </a:solidFill>
              </a:rPr>
              <a:t>нестандартними</a:t>
            </a:r>
            <a:r>
              <a:rPr lang="ru-RU" altLang="ru-RU" sz="3600" dirty="0">
                <a:solidFill>
                  <a:srgbClr val="FFFFFF"/>
                </a:solidFill>
              </a:rPr>
              <a:t> методами, в </a:t>
            </a:r>
            <a:r>
              <a:rPr lang="ru-RU" altLang="ru-RU" sz="3600" dirty="0" err="1">
                <a:solidFill>
                  <a:srgbClr val="FFFFFF"/>
                </a:solidFill>
              </a:rPr>
              <a:t>процесі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якого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студенти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засвоюють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нові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знання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формують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нові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вміння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навички</a:t>
            </a:r>
            <a:r>
              <a:rPr lang="ru-RU" altLang="ru-RU" sz="3600" dirty="0">
                <a:solidFill>
                  <a:srgbClr val="FFFFFF"/>
                </a:solidFill>
              </a:rPr>
              <a:t> і, головне, - </a:t>
            </a:r>
            <a:r>
              <a:rPr lang="ru-RU" altLang="ru-RU" sz="3600" dirty="0" err="1">
                <a:solidFill>
                  <a:srgbClr val="FFFFFF"/>
                </a:solidFill>
              </a:rPr>
              <a:t>формують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своє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професійне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мислення</a:t>
            </a:r>
            <a:r>
              <a:rPr lang="ru-RU" altLang="ru-RU" sz="3600" dirty="0" smtClean="0">
                <a:solidFill>
                  <a:srgbClr val="FFFFFF"/>
                </a:solidFill>
              </a:rPr>
              <a:t>.</a:t>
            </a:r>
            <a:endParaRPr lang="en-US" altLang="ru-RU" sz="3600" dirty="0" smtClean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ru-RU" altLang="ru-RU" sz="3600" dirty="0" err="1">
                <a:solidFill>
                  <a:srgbClr val="FFFFFF"/>
                </a:solidFill>
              </a:rPr>
              <a:t>Ще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С.Л.Рубінштейн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відмічав</a:t>
            </a:r>
            <a:r>
              <a:rPr lang="ru-RU" altLang="ru-RU" sz="3600" dirty="0">
                <a:solidFill>
                  <a:srgbClr val="FFFFFF"/>
                </a:solidFill>
              </a:rPr>
              <a:t>, </a:t>
            </a:r>
            <a:r>
              <a:rPr lang="ru-RU" altLang="ru-RU" sz="3600" dirty="0" err="1">
                <a:solidFill>
                  <a:srgbClr val="FFFFFF"/>
                </a:solidFill>
              </a:rPr>
              <a:t>що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початковим</a:t>
            </a:r>
            <a:r>
              <a:rPr lang="ru-RU" altLang="ru-RU" sz="3600" dirty="0">
                <a:solidFill>
                  <a:srgbClr val="FFFFFF"/>
                </a:solidFill>
              </a:rPr>
              <a:t> моментом </a:t>
            </a:r>
            <a:r>
              <a:rPr lang="ru-RU" altLang="ru-RU" sz="3600" dirty="0" err="1">
                <a:solidFill>
                  <a:srgbClr val="FFFFFF"/>
                </a:solidFill>
              </a:rPr>
              <a:t>розумового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процесу</a:t>
            </a:r>
            <a:r>
              <a:rPr lang="ru-RU" altLang="ru-RU" sz="3600" dirty="0">
                <a:solidFill>
                  <a:srgbClr val="FFFFFF"/>
                </a:solidFill>
              </a:rPr>
              <a:t> є </a:t>
            </a:r>
            <a:r>
              <a:rPr lang="ru-RU" altLang="ru-RU" sz="3600" dirty="0" err="1">
                <a:solidFill>
                  <a:srgbClr val="FFFFFF"/>
                </a:solidFill>
              </a:rPr>
              <a:t>проблемна</a:t>
            </a:r>
            <a:r>
              <a:rPr lang="ru-RU" altLang="ru-RU" sz="3600" dirty="0">
                <a:solidFill>
                  <a:srgbClr val="FFFFFF"/>
                </a:solidFill>
              </a:rPr>
              <a:t> </a:t>
            </a:r>
            <a:r>
              <a:rPr lang="ru-RU" altLang="ru-RU" sz="3600" dirty="0" err="1">
                <a:solidFill>
                  <a:srgbClr val="FFFFFF"/>
                </a:solidFill>
              </a:rPr>
              <a:t>ситуація</a:t>
            </a:r>
            <a:r>
              <a:rPr lang="ru-RU" altLang="ru-RU" sz="3600" dirty="0">
                <a:solidFill>
                  <a:srgbClr val="FFFFFF"/>
                </a:solidFill>
              </a:rPr>
              <a:t>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98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57398" y="215454"/>
            <a:ext cx="105156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Основа інтерактивних (комунікативних) методів – це групова взаємодія, внутрішньо пов’язана зі змістом навчання. Це такі методи як евристична бесіда, дискусія, ділова гра, круглий стіл, "мозкова атака", ситуаційне навчання (</a:t>
            </a:r>
            <a:r>
              <a:rPr lang="en-US" altLang="ru-RU" sz="3600" dirty="0">
                <a:solidFill>
                  <a:srgbClr val="FFFFFF"/>
                </a:solidFill>
              </a:rPr>
              <a:t>case-study), </a:t>
            </a:r>
            <a:r>
              <a:rPr lang="uk-UA" altLang="ru-RU" sz="3600" dirty="0">
                <a:solidFill>
                  <a:srgbClr val="FFFFFF"/>
                </a:solidFill>
              </a:rPr>
              <a:t>обговорення практичних наукових робіт, тренінги тощо</a:t>
            </a:r>
            <a:r>
              <a:rPr lang="uk-UA" altLang="ru-RU" sz="3600" dirty="0" smtClean="0">
                <a:solidFill>
                  <a:srgbClr val="FFFFFF"/>
                </a:solidFill>
              </a:rPr>
              <a:t>.</a:t>
            </a:r>
            <a:endParaRPr lang="en-US" altLang="ru-RU" sz="3600" dirty="0" smtClean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Діалогічно-дискусійні методи характеризується рівністю сторін – суб’єктів навчально-виховного процесу, взаємним впливом, розвитком емпатії, активізацією мислення учасників дискусії.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55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Під час </a:t>
            </a:r>
            <a:r>
              <a:rPr lang="uk-UA" altLang="ru-RU" sz="3600" u="sng" dirty="0">
                <a:solidFill>
                  <a:srgbClr val="FFFFFF"/>
                </a:solidFill>
              </a:rPr>
              <a:t>ділової гри</a:t>
            </a:r>
            <a:r>
              <a:rPr lang="uk-UA" altLang="ru-RU" sz="3600" dirty="0">
                <a:solidFill>
                  <a:srgbClr val="FFFFFF"/>
                </a:solidFill>
              </a:rPr>
              <a:t> відбувається розв’язання </a:t>
            </a:r>
            <a:r>
              <a:rPr lang="uk-UA" altLang="ru-RU" sz="3600" dirty="0" err="1">
                <a:solidFill>
                  <a:srgbClr val="FFFFFF"/>
                </a:solidFill>
              </a:rPr>
              <a:t>професійно</a:t>
            </a:r>
            <a:r>
              <a:rPr lang="uk-UA" altLang="ru-RU" sz="3600" dirty="0">
                <a:solidFill>
                  <a:srgbClr val="FFFFFF"/>
                </a:solidFill>
              </a:rPr>
              <a:t>-орієнтованих ситуацій, забезпечується колегіальність прийняття рішень при заздалегідь визначеному складі груп, розподілі ролей, ознайомленні зі сценарієм і системою оцінювання.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600" u="sng" dirty="0">
                <a:solidFill>
                  <a:srgbClr val="FFFFFF"/>
                </a:solidFill>
              </a:rPr>
              <a:t>Рольова гра</a:t>
            </a:r>
            <a:r>
              <a:rPr lang="uk-UA" altLang="ru-RU" sz="3600" dirty="0">
                <a:solidFill>
                  <a:srgbClr val="FFFFFF"/>
                </a:solidFill>
              </a:rPr>
              <a:t> відрізняється тим, що учасники не обговорюють ситуацію, а розігрують її</a:t>
            </a:r>
            <a:r>
              <a:rPr lang="uk-UA" altLang="ru-RU" sz="3600" dirty="0" smtClean="0">
                <a:solidFill>
                  <a:srgbClr val="FFFFFF"/>
                </a:solidFill>
              </a:rPr>
              <a:t>.</a:t>
            </a:r>
            <a:endParaRPr lang="uk-UA" altLang="ru-RU" sz="3600" dirty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uk-UA" altLang="ru-RU" sz="3600" u="sng" dirty="0">
                <a:solidFill>
                  <a:srgbClr val="FFFFFF"/>
                </a:solidFill>
              </a:rPr>
              <a:t>Ситуаційно-рольові ігри</a:t>
            </a:r>
            <a:r>
              <a:rPr lang="uk-UA" altLang="ru-RU" sz="3600" dirty="0">
                <a:solidFill>
                  <a:srgbClr val="FFFFFF"/>
                </a:solidFill>
              </a:rPr>
              <a:t> проводяться, як правило, без попередньої підготовки.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4266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0145" y="249960"/>
            <a:ext cx="105156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Метод проектів передбачає розробку обраної теми, підготовку творчої, науково-дослідної роботи групою студентів з подальшими її презентацією та обговоренням</a:t>
            </a:r>
            <a:r>
              <a:rPr lang="uk-UA" altLang="ru-RU" sz="3600" dirty="0" smtClean="0">
                <a:solidFill>
                  <a:srgbClr val="FFFFFF"/>
                </a:solidFill>
              </a:rPr>
              <a:t>.</a:t>
            </a:r>
            <a:endParaRPr lang="en-US" altLang="ru-RU" sz="3600" dirty="0" smtClean="0">
              <a:solidFill>
                <a:srgbClr val="FFFFFF"/>
              </a:solidFill>
            </a:endParaRPr>
          </a:p>
          <a:p>
            <a:pPr lvl="0" defTabSz="457200">
              <a:spcBef>
                <a:spcPct val="50000"/>
              </a:spcBef>
            </a:pPr>
            <a:r>
              <a:rPr lang="uk-UA" altLang="ru-RU" sz="3600" dirty="0">
                <a:solidFill>
                  <a:srgbClr val="FFFFFF"/>
                </a:solidFill>
              </a:rPr>
              <a:t>Круглий стіл – дискусійна форма організації занять, яка передбачає рівність усіх членів дискусії (саме тому – "круглий" стіл). Учасниками дискусії можуть бути поруч зі студентами фахівці в тій чи іншій галузі науки, виробництва (в залежності від проблеми, що обговорюється, та підготовленості аудиторії).</a:t>
            </a:r>
            <a:endParaRPr kumimoji="0" lang="uk-UA" alt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36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772" y="465620"/>
            <a:ext cx="105156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defTabSz="457200">
              <a:spcBef>
                <a:spcPct val="50000"/>
              </a:spcBef>
            </a:pPr>
            <a:r>
              <a:rPr lang="uk-UA" altLang="ru-RU" sz="3200" u="sng" dirty="0">
                <a:solidFill>
                  <a:srgbClr val="FFFFFF"/>
                </a:solidFill>
              </a:rPr>
              <a:t>Мозкова атака</a:t>
            </a:r>
            <a:r>
              <a:rPr lang="uk-UA" altLang="ru-RU" sz="3200" dirty="0">
                <a:solidFill>
                  <a:srgbClr val="FFFFFF"/>
                </a:solidFill>
              </a:rPr>
              <a:t> – це креативний метод навчання, який відрізняється від всіх інших такими особливостями: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200" dirty="0">
                <a:solidFill>
                  <a:srgbClr val="FFFFFF"/>
                </a:solidFill>
              </a:rPr>
              <a:t>•	Аудиторія ділиться на групи генерації ідей, аналізу проблемної ситуації і оцінки ідей (іноді – генерації </a:t>
            </a:r>
            <a:r>
              <a:rPr lang="uk-UA" altLang="ru-RU" sz="3200" dirty="0" err="1">
                <a:solidFill>
                  <a:srgbClr val="FFFFFF"/>
                </a:solidFill>
              </a:rPr>
              <a:t>контрідей</a:t>
            </a:r>
            <a:r>
              <a:rPr lang="uk-UA" altLang="ru-RU" sz="3200" dirty="0">
                <a:solidFill>
                  <a:srgbClr val="FFFFFF"/>
                </a:solidFill>
              </a:rPr>
              <a:t>);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200" dirty="0">
                <a:solidFill>
                  <a:srgbClr val="FFFFFF"/>
                </a:solidFill>
              </a:rPr>
              <a:t>•	</a:t>
            </a:r>
            <a:r>
              <a:rPr lang="uk-UA" altLang="ru-RU" sz="3200" dirty="0" smtClean="0">
                <a:solidFill>
                  <a:srgbClr val="FFFFFF"/>
                </a:solidFill>
              </a:rPr>
              <a:t>Головне </a:t>
            </a:r>
            <a:r>
              <a:rPr lang="uk-UA" altLang="ru-RU" sz="3200" dirty="0">
                <a:solidFill>
                  <a:srgbClr val="FFFFFF"/>
                </a:solidFill>
              </a:rPr>
              <a:t>правило – не критикувати жодної пропозиції; атмосфера заняття – невимушена, доброзичлива;</a:t>
            </a:r>
          </a:p>
          <a:p>
            <a:pPr lvl="0" defTabSz="457200">
              <a:spcBef>
                <a:spcPct val="50000"/>
              </a:spcBef>
            </a:pPr>
            <a:r>
              <a:rPr lang="uk-UA" altLang="ru-RU" sz="3200" dirty="0" smtClean="0">
                <a:solidFill>
                  <a:srgbClr val="FFFFFF"/>
                </a:solidFill>
              </a:rPr>
              <a:t>•</a:t>
            </a:r>
            <a:r>
              <a:rPr lang="uk-UA" altLang="ru-RU" sz="3200" dirty="0">
                <a:solidFill>
                  <a:srgbClr val="FFFFFF"/>
                </a:solidFill>
              </a:rPr>
              <a:t>	Відбираються ті пропозиції, що пройшли критичне оцінювання і не були </a:t>
            </a:r>
            <a:r>
              <a:rPr lang="uk-UA" altLang="ru-RU" sz="3200" dirty="0" smtClean="0">
                <a:solidFill>
                  <a:srgbClr val="FFFFFF"/>
                </a:solidFill>
              </a:rPr>
              <a:t>відкинуті</a:t>
            </a:r>
            <a:r>
              <a:rPr lang="uk-UA" altLang="ru-RU" sz="3200" dirty="0">
                <a:solidFill>
                  <a:srgbClr val="FFFFFF"/>
                </a:solidFill>
              </a:rPr>
              <a:t>.</a:t>
            </a:r>
          </a:p>
          <a:p>
            <a:pPr lvl="0" defTabSz="457200">
              <a:spcBef>
                <a:spcPct val="50000"/>
              </a:spcBef>
            </a:pPr>
            <a:endParaRPr lang="uk-UA" alt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823631"/>
      </p:ext>
    </p:extLst>
  </p:cSld>
  <p:clrMapOvr>
    <a:masterClrMapping/>
  </p:clrMapOvr>
</p:sld>
</file>

<file path=ppt/theme/theme1.xml><?xml version="1.0" encoding="utf-8"?>
<a:theme xmlns:a="http://schemas.openxmlformats.org/drawingml/2006/main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963</Words>
  <Application>Microsoft Office PowerPoint</Application>
  <PresentationFormat>Произвольный</PresentationFormat>
  <Paragraphs>89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Синий обелиск</vt:lpstr>
      <vt:lpstr>Ефективність запровадження інтерактивних форм і методів навчання.</vt:lpstr>
      <vt:lpstr>Навчання без роздумів – шкідливе, роздуми без навчання – небезпечні. Конфуцій.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Провідні форми організації навчання у вищій школі.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Мотивація до навчальної діяльности.</dc:title>
  <dc:creator>Складановский Антон Игоревич</dc:creator>
  <cp:lastModifiedBy>marina</cp:lastModifiedBy>
  <cp:revision>28</cp:revision>
  <dcterms:created xsi:type="dcterms:W3CDTF">2020-02-27T14:27:08Z</dcterms:created>
  <dcterms:modified xsi:type="dcterms:W3CDTF">2020-02-27T15:51:02Z</dcterms:modified>
</cp:coreProperties>
</file>